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Roboto Black"/>
      <p:bold r:id="rId24"/>
      <p:boldItalic r:id="rId25"/>
    </p:embeddedFont>
    <p:embeddedFont>
      <p:font typeface="Roboto Thin"/>
      <p:regular r:id="rId26"/>
      <p:bold r:id="rId27"/>
      <p:italic r:id="rId28"/>
      <p:boldItalic r:id="rId29"/>
    </p:embeddedFont>
    <p:embeddedFont>
      <p:font typeface="Roboto"/>
      <p:regular r:id="rId30"/>
      <p:bold r:id="rId31"/>
      <p:italic r:id="rId32"/>
      <p:boldItalic r:id="rId33"/>
    </p:embeddedFont>
    <p:embeddedFont>
      <p:font typeface="Didact Gothic"/>
      <p:regular r:id="rId34"/>
    </p:embeddedFont>
    <p:embeddedFont>
      <p:font typeface="Roboto Mono Thin"/>
      <p:regular r:id="rId35"/>
      <p:bold r:id="rId36"/>
      <p:italic r:id="rId37"/>
      <p:boldItalic r:id="rId38"/>
    </p:embeddedFont>
    <p:embeddedFont>
      <p:font typeface="Roboto Light"/>
      <p:regular r:id="rId39"/>
      <p:bold r:id="rId40"/>
      <p:italic r:id="rId41"/>
      <p:boldItalic r:id="rId42"/>
    </p:embeddedFont>
    <p:embeddedFont>
      <p:font typeface="Bree Serif"/>
      <p:regular r:id="rId43"/>
    </p:embeddedFont>
    <p:embeddedFont>
      <p:font typeface="Roboto Mon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Light-bold.fntdata"/><Relationship Id="rId20" Type="http://schemas.openxmlformats.org/officeDocument/2006/relationships/slide" Target="slides/slide16.xml"/><Relationship Id="rId42" Type="http://schemas.openxmlformats.org/officeDocument/2006/relationships/font" Target="fonts/RobotoLight-boldItalic.fntdata"/><Relationship Id="rId41" Type="http://schemas.openxmlformats.org/officeDocument/2006/relationships/font" Target="fonts/RobotoLight-italic.fntdata"/><Relationship Id="rId22" Type="http://schemas.openxmlformats.org/officeDocument/2006/relationships/slide" Target="slides/slide18.xml"/><Relationship Id="rId44" Type="http://schemas.openxmlformats.org/officeDocument/2006/relationships/font" Target="fonts/RobotoMono-regular.fntdata"/><Relationship Id="rId21" Type="http://schemas.openxmlformats.org/officeDocument/2006/relationships/slide" Target="slides/slide17.xml"/><Relationship Id="rId43" Type="http://schemas.openxmlformats.org/officeDocument/2006/relationships/font" Target="fonts/BreeSerif-regular.fntdata"/><Relationship Id="rId24" Type="http://schemas.openxmlformats.org/officeDocument/2006/relationships/font" Target="fonts/RobotoBlack-bold.fntdata"/><Relationship Id="rId46" Type="http://schemas.openxmlformats.org/officeDocument/2006/relationships/font" Target="fonts/RobotoMono-italic.fntdata"/><Relationship Id="rId23" Type="http://schemas.openxmlformats.org/officeDocument/2006/relationships/slide" Target="slides/slide19.xml"/><Relationship Id="rId45" Type="http://schemas.openxmlformats.org/officeDocument/2006/relationships/font" Target="fonts/RobotoMon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Thin-regular.fntdata"/><Relationship Id="rId25" Type="http://schemas.openxmlformats.org/officeDocument/2006/relationships/font" Target="fonts/RobotoBlack-boldItalic.fntdata"/><Relationship Id="rId47" Type="http://schemas.openxmlformats.org/officeDocument/2006/relationships/font" Target="fonts/RobotoMono-boldItalic.fntdata"/><Relationship Id="rId28" Type="http://schemas.openxmlformats.org/officeDocument/2006/relationships/font" Target="fonts/RobotoThin-italic.fntdata"/><Relationship Id="rId27" Type="http://schemas.openxmlformats.org/officeDocument/2006/relationships/font" Target="fonts/RobotoThin-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Thin-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7.xml"/><Relationship Id="rId33" Type="http://schemas.openxmlformats.org/officeDocument/2006/relationships/font" Target="fonts/Roboto-boldItalic.fntdata"/><Relationship Id="rId10" Type="http://schemas.openxmlformats.org/officeDocument/2006/relationships/slide" Target="slides/slide6.xml"/><Relationship Id="rId32" Type="http://schemas.openxmlformats.org/officeDocument/2006/relationships/font" Target="fonts/Roboto-italic.fntdata"/><Relationship Id="rId13" Type="http://schemas.openxmlformats.org/officeDocument/2006/relationships/slide" Target="slides/slide9.xml"/><Relationship Id="rId35" Type="http://schemas.openxmlformats.org/officeDocument/2006/relationships/font" Target="fonts/RobotoMonoThin-regular.fntdata"/><Relationship Id="rId12" Type="http://schemas.openxmlformats.org/officeDocument/2006/relationships/slide" Target="slides/slide8.xml"/><Relationship Id="rId34" Type="http://schemas.openxmlformats.org/officeDocument/2006/relationships/font" Target="fonts/DidactGothic-regular.fntdata"/><Relationship Id="rId15" Type="http://schemas.openxmlformats.org/officeDocument/2006/relationships/slide" Target="slides/slide11.xml"/><Relationship Id="rId37" Type="http://schemas.openxmlformats.org/officeDocument/2006/relationships/font" Target="fonts/RobotoMonoThin-italic.fntdata"/><Relationship Id="rId14" Type="http://schemas.openxmlformats.org/officeDocument/2006/relationships/slide" Target="slides/slide10.xml"/><Relationship Id="rId36" Type="http://schemas.openxmlformats.org/officeDocument/2006/relationships/font" Target="fonts/RobotoMonoThin-bold.fntdata"/><Relationship Id="rId17" Type="http://schemas.openxmlformats.org/officeDocument/2006/relationships/slide" Target="slides/slide13.xml"/><Relationship Id="rId39" Type="http://schemas.openxmlformats.org/officeDocument/2006/relationships/font" Target="fonts/RobotoLight-regular.fntdata"/><Relationship Id="rId16" Type="http://schemas.openxmlformats.org/officeDocument/2006/relationships/slide" Target="slides/slide12.xml"/><Relationship Id="rId38" Type="http://schemas.openxmlformats.org/officeDocument/2006/relationships/font" Target="fonts/RobotoMonoThin-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Feed_forward_(contro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Backpropagation"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perswithcode.com/datasets?task=image-super-resolution" TargetMode="External"/><Relationship Id="rId3" Type="http://schemas.openxmlformats.org/officeDocument/2006/relationships/hyperlink" Target="https://www.kaggle.com/ll01dm/set-5-14-super-resolution-datase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YCbCr" TargetMode="External"/><Relationship Id="rId3" Type="http://schemas.openxmlformats.org/officeDocument/2006/relationships/hyperlink" Target="https://en.wikipedia.org/wiki/Gaussian_filter" TargetMode="External"/><Relationship Id="rId4" Type="http://schemas.openxmlformats.org/officeDocument/2006/relationships/hyperlink" Target="https://en.wikipedia.org/wiki/Bicubic_interpolation"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uper-resolution_imaging" TargetMode="External"/><Relationship Id="rId3" Type="http://schemas.openxmlformats.org/officeDocument/2006/relationships/hyperlink" Target="https://towardsdatascience.com/deep-learning-based-super-resolution-with-opencv-4fd736678066" TargetMode="External"/><Relationship Id="rId4" Type="http://schemas.openxmlformats.org/officeDocument/2006/relationships/hyperlink" Target="https://en.wikipedia.org/wiki/Sparse_dictionary_learning" TargetMode="External"/><Relationship Id="rId5" Type="http://schemas.openxmlformats.org/officeDocument/2006/relationships/hyperlink" Target="https://arxiv.org/pdf/1503.01138.pdf"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This is team SPECTRUM and we will be presenting on the topic Image Super Resolution using Deep Convolutional Neural Networks</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010634245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010634245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s">
                <a:solidFill>
                  <a:schemeClr val="dk1"/>
                </a:solidFill>
              </a:rPr>
              <a:t>SRCNN is a simple 3 Layer CNN which </a:t>
            </a:r>
            <a:r>
              <a:rPr lang="es">
                <a:solidFill>
                  <a:schemeClr val="dk1"/>
                </a:solidFill>
              </a:rPr>
              <a:t>learns an end-to-end mapping from a bi-cubic interpolated low-resolution image to a high-resolution image.</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s">
                <a:solidFill>
                  <a:schemeClr val="dk1"/>
                </a:solidFill>
              </a:rPr>
              <a:t>Why this when recent Deep SR Methods are more powerful?</a:t>
            </a:r>
            <a:endParaRPr b="1">
              <a:solidFill>
                <a:schemeClr val="dk1"/>
              </a:solidFill>
            </a:endParaRPr>
          </a:p>
          <a:p>
            <a:pPr indent="-298450" lvl="0" marL="457200" rtl="0" algn="l">
              <a:spcBef>
                <a:spcPts val="0"/>
              </a:spcBef>
              <a:spcAft>
                <a:spcPts val="0"/>
              </a:spcAft>
              <a:buClr>
                <a:schemeClr val="dk1"/>
              </a:buClr>
              <a:buSzPts val="1100"/>
              <a:buChar char="●"/>
            </a:pPr>
            <a:r>
              <a:rPr lang="es">
                <a:solidFill>
                  <a:schemeClr val="dk1"/>
                </a:solidFill>
              </a:rPr>
              <a:t>Since the advent of SR-CNN, a variety of CNN networks with deeper and denser network structure like  have been like </a:t>
            </a:r>
            <a:r>
              <a:rPr b="1" lang="es">
                <a:solidFill>
                  <a:schemeClr val="dk1"/>
                </a:solidFill>
              </a:rPr>
              <a:t>SRDenseNet (67 Conv 2 Deconv Layers), SR-ILLNN (15 Conv Layers 2 DeConv layers), SR-SLNN (7 Conv Layers 2 DeConv Layers)  </a:t>
            </a:r>
            <a:r>
              <a:rPr lang="es">
                <a:solidFill>
                  <a:schemeClr val="dk1"/>
                </a:solidFill>
              </a:rPr>
              <a:t>etc but they are much  hard to implement, slow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s" sz="1400">
                <a:solidFill>
                  <a:schemeClr val="dk1"/>
                </a:solidFill>
              </a:rPr>
              <a:t>Feed Forward</a:t>
            </a:r>
            <a:endParaRPr b="1" sz="14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s">
                <a:solidFill>
                  <a:schemeClr val="dk1"/>
                </a:solidFill>
              </a:rPr>
              <a:t>Unlike </a:t>
            </a:r>
            <a:r>
              <a:rPr b="1" lang="es">
                <a:solidFill>
                  <a:schemeClr val="dk1"/>
                </a:solidFill>
              </a:rPr>
              <a:t>traditional Sparse coding methods </a:t>
            </a:r>
            <a:r>
              <a:rPr lang="es">
                <a:solidFill>
                  <a:schemeClr val="dk1"/>
                </a:solidFill>
              </a:rPr>
              <a:t>which uses </a:t>
            </a:r>
            <a:r>
              <a:rPr b="1" lang="es">
                <a:solidFill>
                  <a:schemeClr val="dk1"/>
                </a:solidFill>
              </a:rPr>
              <a:t>solvers that</a:t>
            </a:r>
            <a:r>
              <a:rPr lang="es">
                <a:solidFill>
                  <a:schemeClr val="dk1"/>
                </a:solidFill>
              </a:rPr>
              <a:t> </a:t>
            </a:r>
            <a:r>
              <a:rPr b="1" lang="es">
                <a:solidFill>
                  <a:schemeClr val="dk1"/>
                </a:solidFill>
              </a:rPr>
              <a:t>iteratively</a:t>
            </a:r>
            <a:r>
              <a:rPr lang="es">
                <a:solidFill>
                  <a:schemeClr val="dk1"/>
                </a:solidFill>
              </a:rPr>
              <a:t> process each </a:t>
            </a:r>
            <a:r>
              <a:rPr b="1" lang="es">
                <a:solidFill>
                  <a:schemeClr val="dk1"/>
                </a:solidFill>
              </a:rPr>
              <a:t>linear sparse patches </a:t>
            </a:r>
            <a:r>
              <a:rPr lang="es">
                <a:solidFill>
                  <a:schemeClr val="dk1"/>
                </a:solidFill>
              </a:rPr>
              <a:t>in the mapping, the </a:t>
            </a:r>
            <a:r>
              <a:rPr b="1" lang="es">
                <a:solidFill>
                  <a:schemeClr val="dk1"/>
                </a:solidFill>
              </a:rPr>
              <a:t>Non-Linear operator (ReLU and the first two layers) </a:t>
            </a:r>
            <a:r>
              <a:rPr lang="es">
                <a:solidFill>
                  <a:schemeClr val="dk1"/>
                </a:solidFill>
              </a:rPr>
              <a:t> in our SRCNN is </a:t>
            </a:r>
            <a:r>
              <a:rPr b="1" lang="es">
                <a:solidFill>
                  <a:schemeClr val="dk1"/>
                </a:solidFill>
              </a:rPr>
              <a:t>fully feed forward.</a:t>
            </a:r>
            <a:endParaRPr b="1">
              <a:solidFill>
                <a:schemeClr val="dk1"/>
              </a:solidFill>
            </a:endParaRPr>
          </a:p>
          <a:p>
            <a:pPr indent="-298450" lvl="0" marL="457200" rtl="0" algn="l">
              <a:spcBef>
                <a:spcPts val="0"/>
              </a:spcBef>
              <a:spcAft>
                <a:spcPts val="0"/>
              </a:spcAft>
              <a:buClr>
                <a:schemeClr val="dk1"/>
              </a:buClr>
              <a:buSzPts val="1100"/>
              <a:buChar char="●"/>
            </a:pPr>
            <a:r>
              <a:rPr lang="es">
                <a:solidFill>
                  <a:schemeClr val="dk1"/>
                </a:solidFill>
              </a:rPr>
              <a:t> The Data is fully passed to the next layer with no return maximizing the information passage (representation) per pixel from every segment in the image</a:t>
            </a:r>
            <a:endParaRPr>
              <a:solidFill>
                <a:schemeClr val="dk1"/>
              </a:solidFill>
            </a:endParaRPr>
          </a:p>
          <a:p>
            <a:pPr indent="-298450" lvl="0" marL="457200" rtl="0" algn="l">
              <a:spcBef>
                <a:spcPts val="0"/>
              </a:spcBef>
              <a:spcAft>
                <a:spcPts val="0"/>
              </a:spcAft>
              <a:buClr>
                <a:schemeClr val="dk1"/>
              </a:buClr>
              <a:buSzPts val="1100"/>
              <a:buChar char="●"/>
            </a:pPr>
            <a:r>
              <a:rPr lang="es" u="sng">
                <a:solidFill>
                  <a:srgbClr val="4A86E8"/>
                </a:solidFill>
                <a:hlinkClick r:id="rId2">
                  <a:extLst>
                    <a:ext uri="{A12FA001-AC4F-418D-AE19-62706E023703}">
                      <ahyp:hlinkClr val="tx"/>
                    </a:ext>
                  </a:extLst>
                </a:hlinkClick>
              </a:rPr>
              <a:t>https://en.wikipedia.org/wiki/Feed_forward_(control)</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s" sz="1400">
                <a:solidFill>
                  <a:schemeClr val="dk1"/>
                </a:solidFill>
              </a:rPr>
              <a:t>Representation Learning (End-to-End)</a:t>
            </a:r>
            <a:endParaRPr b="1" sz="1400">
              <a:solidFill>
                <a:schemeClr val="dk1"/>
              </a:solidFill>
            </a:endParaRPr>
          </a:p>
          <a:p>
            <a:pPr indent="-298450" lvl="0" marL="457200" rtl="0" algn="l">
              <a:spcBef>
                <a:spcPts val="0"/>
              </a:spcBef>
              <a:spcAft>
                <a:spcPts val="0"/>
              </a:spcAft>
              <a:buClr>
                <a:schemeClr val="dk1"/>
              </a:buClr>
              <a:buSzPts val="1100"/>
              <a:buChar char="●"/>
            </a:pPr>
            <a:r>
              <a:rPr lang="es">
                <a:solidFill>
                  <a:schemeClr val="dk1"/>
                </a:solidFill>
              </a:rPr>
              <a:t>They do the most of the pre-processing like </a:t>
            </a:r>
            <a:r>
              <a:rPr b="1" lang="es">
                <a:solidFill>
                  <a:schemeClr val="dk1"/>
                </a:solidFill>
              </a:rPr>
              <a:t>patch extraction and aggregation </a:t>
            </a:r>
            <a:r>
              <a:rPr lang="es">
                <a:solidFill>
                  <a:schemeClr val="dk1"/>
                </a:solidFill>
              </a:rPr>
              <a:t>is done in the SRCNN itself along with finding efficient mapping between </a:t>
            </a:r>
            <a:r>
              <a:rPr lang="es" sz="1000">
                <a:solidFill>
                  <a:schemeClr val="dk1"/>
                </a:solidFill>
              </a:rPr>
              <a:t>the low-resolution dictionary, high-resolution dictionary</a:t>
            </a:r>
            <a:endParaRPr sz="1000">
              <a:solidFill>
                <a:schemeClr val="dk1"/>
              </a:solidFill>
            </a:endParaRPr>
          </a:p>
          <a:p>
            <a:pPr indent="-292100" lvl="0" marL="457200" rtl="0" algn="l">
              <a:spcBef>
                <a:spcPts val="0"/>
              </a:spcBef>
              <a:spcAft>
                <a:spcPts val="0"/>
              </a:spcAft>
              <a:buClr>
                <a:schemeClr val="dk1"/>
              </a:buClr>
              <a:buSzPts val="1000"/>
              <a:buChar char="●"/>
            </a:pPr>
            <a:r>
              <a:rPr lang="es" sz="1000">
                <a:solidFill>
                  <a:schemeClr val="dk1"/>
                </a:solidFill>
              </a:rPr>
              <a:t>It also does mean subtraction and averaging via the filters and hence optimized.</a:t>
            </a:r>
            <a:endParaRPr sz="1000">
              <a:solidFill>
                <a:schemeClr val="dk1"/>
              </a:solidFill>
            </a:endParaRPr>
          </a:p>
          <a:p>
            <a:pPr indent="-292100" lvl="0" marL="457200" rtl="0" algn="l">
              <a:spcBef>
                <a:spcPts val="0"/>
              </a:spcBef>
              <a:spcAft>
                <a:spcPts val="0"/>
              </a:spcAft>
              <a:buClr>
                <a:schemeClr val="dk1"/>
              </a:buClr>
              <a:buSzPts val="1000"/>
              <a:buChar char="●"/>
            </a:pPr>
            <a:r>
              <a:rPr lang="es" sz="1000">
                <a:solidFill>
                  <a:schemeClr val="dk1"/>
                </a:solidFill>
              </a:rPr>
              <a:t>So our method optimizes an end-to-end mapping that consists of all operations.</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rgbClr val="4A86E8"/>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5bb3dc62fd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bb3dc62fd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We send a preprocessed Image patch  of 32x32 into the first Conv layer. We send 216361 such patches for training</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s" sz="1400" u="sng"/>
              <a:t>Layer 1</a:t>
            </a:r>
            <a:endParaRPr b="1" sz="1400" u="sng"/>
          </a:p>
          <a:p>
            <a:pPr indent="0" lvl="0" marL="0" rtl="0" algn="l">
              <a:spcBef>
                <a:spcPts val="0"/>
              </a:spcBef>
              <a:spcAft>
                <a:spcPts val="0"/>
              </a:spcAft>
              <a:buNone/>
            </a:pPr>
            <a:r>
              <a:t/>
            </a:r>
            <a:endParaRPr b="1" sz="1400" u="sng"/>
          </a:p>
          <a:p>
            <a:pPr indent="-317500" lvl="0" marL="457200" rtl="0" algn="l">
              <a:spcBef>
                <a:spcPts val="0"/>
              </a:spcBef>
              <a:spcAft>
                <a:spcPts val="0"/>
              </a:spcAft>
              <a:buSzPts val="1400"/>
              <a:buChar char="●"/>
            </a:pPr>
            <a:r>
              <a:rPr lang="es" sz="1400"/>
              <a:t>The layer is used for Patch Extraction which is done via convolving over the image by a set of 1 x 9 x 9 Filters (In channels x Kernel Size)</a:t>
            </a:r>
            <a:endParaRPr sz="1400"/>
          </a:p>
          <a:p>
            <a:pPr indent="-317500" lvl="0" marL="457200" rtl="0" algn="l">
              <a:spcBef>
                <a:spcPts val="0"/>
              </a:spcBef>
              <a:spcAft>
                <a:spcPts val="0"/>
              </a:spcAft>
              <a:buSzPts val="1400"/>
              <a:buChar char="●"/>
            </a:pPr>
            <a:r>
              <a:rPr lang="es" sz="1400"/>
              <a:t>There is only one channel through which the Y Colour channel from the YCBCR Colour </a:t>
            </a:r>
            <a:r>
              <a:rPr lang="es" sz="1400"/>
              <a:t>space </a:t>
            </a:r>
            <a:r>
              <a:rPr lang="es" sz="1400"/>
              <a:t>is sent </a:t>
            </a:r>
            <a:endParaRPr sz="1400"/>
          </a:p>
          <a:p>
            <a:pPr indent="-317500" lvl="0" marL="457200" rtl="0" algn="l">
              <a:spcBef>
                <a:spcPts val="0"/>
              </a:spcBef>
              <a:spcAft>
                <a:spcPts val="0"/>
              </a:spcAft>
              <a:buSzPts val="1400"/>
              <a:buChar char="●"/>
            </a:pPr>
            <a:r>
              <a:rPr lang="es" sz="1400"/>
              <a:t>It produces 64 - Dimensional Low Resolution Feature Maps which is pushed from the Out Chanel</a:t>
            </a:r>
            <a:endParaRPr sz="1400"/>
          </a:p>
          <a:p>
            <a:pPr indent="-317500" lvl="0" marL="457200" rtl="0" algn="l">
              <a:spcBef>
                <a:spcPts val="0"/>
              </a:spcBef>
              <a:spcAft>
                <a:spcPts val="0"/>
              </a:spcAft>
              <a:buSzPts val="1400"/>
              <a:buChar char="●"/>
            </a:pPr>
            <a:r>
              <a:rPr lang="es" sz="1400"/>
              <a:t>ReLU activation is used to make it a non-linear convolution</a:t>
            </a:r>
            <a:endParaRPr sz="1400"/>
          </a:p>
          <a:p>
            <a:pPr indent="0" lvl="0" marL="457200" rtl="0" algn="l">
              <a:spcBef>
                <a:spcPts val="0"/>
              </a:spcBef>
              <a:spcAft>
                <a:spcPts val="0"/>
              </a:spcAft>
              <a:buNone/>
            </a:pPr>
            <a:r>
              <a:t/>
            </a:r>
            <a:endParaRPr sz="1400"/>
          </a:p>
          <a:p>
            <a:pPr indent="0" lvl="0" marL="0" rtl="0" algn="l">
              <a:spcBef>
                <a:spcPts val="0"/>
              </a:spcBef>
              <a:spcAft>
                <a:spcPts val="0"/>
              </a:spcAft>
              <a:buNone/>
            </a:pPr>
            <a:r>
              <a:rPr b="1" lang="es" sz="1400" u="sng"/>
              <a:t>2nd Layer	</a:t>
            </a:r>
            <a:endParaRPr b="1" sz="1400" u="sng"/>
          </a:p>
          <a:p>
            <a:pPr indent="-317500" lvl="0" marL="457200" rtl="0" algn="l">
              <a:spcBef>
                <a:spcPts val="0"/>
              </a:spcBef>
              <a:spcAft>
                <a:spcPts val="0"/>
              </a:spcAft>
              <a:buSzPts val="1400"/>
              <a:buChar char="●"/>
            </a:pPr>
            <a:r>
              <a:rPr lang="es" sz="1400"/>
              <a:t>This layer is used for finding efficient non-linear mapping between the 64 Low Resolutions into 32 High Resolution Feature Maps which are pushed into the Out Channel</a:t>
            </a:r>
            <a:endParaRPr sz="1400"/>
          </a:p>
          <a:p>
            <a:pPr indent="-317500" lvl="0" marL="457200" rtl="0" algn="l">
              <a:spcBef>
                <a:spcPts val="0"/>
              </a:spcBef>
              <a:spcAft>
                <a:spcPts val="0"/>
              </a:spcAft>
              <a:buSzPts val="1400"/>
              <a:buChar char="●"/>
            </a:pPr>
            <a:r>
              <a:rPr lang="es" sz="1400"/>
              <a:t>For non-linearity ReLU activation function is used.</a:t>
            </a:r>
            <a:endParaRPr sz="1400"/>
          </a:p>
          <a:p>
            <a:pPr indent="-317500" lvl="0" marL="457200" rtl="0" algn="l">
              <a:spcBef>
                <a:spcPts val="0"/>
              </a:spcBef>
              <a:spcAft>
                <a:spcPts val="0"/>
              </a:spcAft>
              <a:buSzPts val="1400"/>
              <a:buChar char="●"/>
            </a:pPr>
            <a:r>
              <a:rPr lang="es" sz="1400"/>
              <a:t>We use this Kernel Size </a:t>
            </a:r>
            <a:r>
              <a:rPr b="1" lang="es" sz="1400"/>
              <a:t>1 x 1 </a:t>
            </a:r>
            <a:r>
              <a:rPr lang="es" sz="1400"/>
              <a:t>as this </a:t>
            </a:r>
            <a:r>
              <a:rPr lang="es" sz="1400"/>
              <a:t>would</a:t>
            </a:r>
            <a:r>
              <a:rPr lang="es" sz="1400"/>
              <a:t> help us to compare with the Sparse Coding.</a:t>
            </a:r>
            <a:endParaRPr sz="1400"/>
          </a:p>
          <a:p>
            <a:pPr indent="0" lvl="0" marL="914400" rtl="0" algn="l">
              <a:spcBef>
                <a:spcPts val="0"/>
              </a:spcBef>
              <a:spcAft>
                <a:spcPts val="0"/>
              </a:spcAft>
              <a:buNone/>
            </a:pPr>
            <a:r>
              <a:t/>
            </a:r>
            <a:endParaRPr sz="1400"/>
          </a:p>
          <a:p>
            <a:pPr indent="0" lvl="0" marL="0" rtl="0" algn="l">
              <a:spcBef>
                <a:spcPts val="0"/>
              </a:spcBef>
              <a:spcAft>
                <a:spcPts val="0"/>
              </a:spcAft>
              <a:buNone/>
            </a:pPr>
            <a:r>
              <a:rPr b="1" lang="es" sz="1400" u="sng"/>
              <a:t>3rd Layer</a:t>
            </a:r>
            <a:endParaRPr b="1" sz="1400" u="sng"/>
          </a:p>
          <a:p>
            <a:pPr indent="-317500" lvl="0" marL="457200" rtl="0" algn="l">
              <a:spcBef>
                <a:spcPts val="0"/>
              </a:spcBef>
              <a:spcAft>
                <a:spcPts val="0"/>
              </a:spcAft>
              <a:buClr>
                <a:schemeClr val="dk1"/>
              </a:buClr>
              <a:buSzPts val="1400"/>
              <a:buChar char="●"/>
            </a:pPr>
            <a:r>
              <a:rPr lang="es" sz="1400">
                <a:solidFill>
                  <a:schemeClr val="dk1"/>
                </a:solidFill>
              </a:rPr>
              <a:t>The last layer reconstructs the output image from the 32 high resolution feature maps and pushes the image patch out of one channel</a:t>
            </a:r>
            <a:endParaRPr b="1" sz="1400" u="sng"/>
          </a:p>
          <a:p>
            <a:pPr indent="-317500" lvl="0" marL="457200" rtl="0" algn="l">
              <a:spcBef>
                <a:spcPts val="0"/>
              </a:spcBef>
              <a:spcAft>
                <a:spcPts val="0"/>
              </a:spcAft>
              <a:buSzPts val="1400"/>
              <a:buChar char="●"/>
            </a:pPr>
            <a:r>
              <a:rPr lang="es" sz="1400"/>
              <a:t> The high resolution image patch is 32 x 32 </a:t>
            </a:r>
            <a:endParaRPr sz="1400"/>
          </a:p>
          <a:p>
            <a:pPr indent="0" lvl="0" marL="914400" rtl="0" algn="l">
              <a:spcBef>
                <a:spcPts val="0"/>
              </a:spcBef>
              <a:spcAft>
                <a:spcPts val="0"/>
              </a:spcAft>
              <a:buNone/>
            </a:pPr>
            <a:r>
              <a:t/>
            </a:r>
            <a:endParaRPr sz="1400"/>
          </a:p>
          <a:p>
            <a:pPr indent="0" lvl="0" marL="0" rtl="0" algn="l">
              <a:spcBef>
                <a:spcPts val="0"/>
              </a:spcBef>
              <a:spcAft>
                <a:spcPts val="0"/>
              </a:spcAft>
              <a:buNone/>
            </a:pPr>
            <a:r>
              <a:rPr b="1" lang="es" sz="1400"/>
              <a:t>Why these Kernel Sizes? </a:t>
            </a:r>
            <a:endParaRPr b="1" sz="1400"/>
          </a:p>
          <a:p>
            <a:pPr indent="-317500" lvl="0" marL="457200" rtl="0" algn="l">
              <a:spcBef>
                <a:spcPts val="0"/>
              </a:spcBef>
              <a:spcAft>
                <a:spcPts val="0"/>
              </a:spcAft>
              <a:buSzPts val="1400"/>
              <a:buChar char="●"/>
            </a:pPr>
            <a:r>
              <a:rPr lang="es" sz="1400"/>
              <a:t>The Filter 2 Fixed to </a:t>
            </a:r>
            <a:r>
              <a:rPr b="1" lang="es" sz="1400"/>
              <a:t>1 x `1 </a:t>
            </a:r>
            <a:r>
              <a:rPr lang="es" sz="1400"/>
              <a:t>as that makes comparison to </a:t>
            </a:r>
            <a:r>
              <a:rPr lang="es" sz="1400"/>
              <a:t>Sparse</a:t>
            </a:r>
            <a:r>
              <a:rPr lang="es" sz="1400"/>
              <a:t> Coding Method Easier</a:t>
            </a:r>
            <a:endParaRPr sz="1400"/>
          </a:p>
          <a:p>
            <a:pPr indent="-317500" lvl="0" marL="457200" rtl="0" algn="l">
              <a:spcBef>
                <a:spcPts val="0"/>
              </a:spcBef>
              <a:spcAft>
                <a:spcPts val="0"/>
              </a:spcAft>
              <a:buSzPts val="1400"/>
              <a:buChar char="●"/>
            </a:pPr>
            <a:r>
              <a:rPr lang="es" sz="1400"/>
              <a:t>However Increasing the 2nd Filter helps in utilizing more </a:t>
            </a:r>
            <a:r>
              <a:rPr lang="es" sz="1400">
                <a:solidFill>
                  <a:schemeClr val="dk1"/>
                </a:solidFill>
              </a:rPr>
              <a:t> neighborhood information in the mapping stage hence higher performance (9 - 3 - 5 &lt; 9 - 5 -5 )</a:t>
            </a:r>
            <a:endParaRPr sz="1400">
              <a:solidFill>
                <a:schemeClr val="dk1"/>
              </a:solidFill>
            </a:endParaRPr>
          </a:p>
          <a:p>
            <a:pPr indent="-317500" lvl="0" marL="457200" rtl="0" algn="l">
              <a:spcBef>
                <a:spcPts val="0"/>
              </a:spcBef>
              <a:spcAft>
                <a:spcPts val="0"/>
              </a:spcAft>
              <a:buClr>
                <a:schemeClr val="dk1"/>
              </a:buClr>
              <a:buSzPts val="1400"/>
              <a:buChar char="●"/>
            </a:pPr>
            <a:r>
              <a:rPr lang="es" sz="1400">
                <a:solidFill>
                  <a:schemeClr val="dk1"/>
                </a:solidFill>
              </a:rPr>
              <a:t>However Deployment Speed drastically decreases as the number of parameters increases. </a:t>
            </a:r>
            <a:r>
              <a:rPr b="1" lang="es" sz="1400">
                <a:solidFill>
                  <a:schemeClr val="dk1"/>
                </a:solidFill>
              </a:rPr>
              <a:t>Low speed for marginal performance increase</a:t>
            </a:r>
            <a:endParaRPr b="1" sz="1400">
              <a:solidFill>
                <a:schemeClr val="dk1"/>
              </a:solidFill>
            </a:endParaRPr>
          </a:p>
          <a:p>
            <a:pPr indent="-317500" lvl="1" marL="914400" rtl="0" algn="l">
              <a:spcBef>
                <a:spcPts val="0"/>
              </a:spcBef>
              <a:spcAft>
                <a:spcPts val="0"/>
              </a:spcAft>
              <a:buClr>
                <a:schemeClr val="dk1"/>
              </a:buClr>
              <a:buSzPts val="1400"/>
              <a:buChar char="○"/>
            </a:pPr>
            <a:r>
              <a:rPr lang="es" sz="1400">
                <a:solidFill>
                  <a:schemeClr val="dk1"/>
                </a:solidFill>
              </a:rPr>
              <a:t> 9-1-5 - 8,032</a:t>
            </a:r>
            <a:endParaRPr sz="1400">
              <a:solidFill>
                <a:schemeClr val="dk1"/>
              </a:solidFill>
            </a:endParaRPr>
          </a:p>
          <a:p>
            <a:pPr indent="-317500" lvl="1" marL="914400" rtl="0" algn="l">
              <a:spcBef>
                <a:spcPts val="0"/>
              </a:spcBef>
              <a:spcAft>
                <a:spcPts val="0"/>
              </a:spcAft>
              <a:buClr>
                <a:schemeClr val="dk1"/>
              </a:buClr>
              <a:buSzPts val="1400"/>
              <a:buChar char="○"/>
            </a:pPr>
            <a:r>
              <a:rPr lang="es" sz="1400">
                <a:solidFill>
                  <a:schemeClr val="dk1"/>
                </a:solidFill>
              </a:rPr>
              <a:t> 9-3-5 - 24,416</a:t>
            </a:r>
            <a:endParaRPr sz="1400">
              <a:solidFill>
                <a:schemeClr val="dk1"/>
              </a:solidFill>
            </a:endParaRPr>
          </a:p>
          <a:p>
            <a:pPr indent="-317500" lvl="1" marL="914400" rtl="0" algn="l">
              <a:spcBef>
                <a:spcPts val="0"/>
              </a:spcBef>
              <a:spcAft>
                <a:spcPts val="0"/>
              </a:spcAft>
              <a:buClr>
                <a:schemeClr val="dk1"/>
              </a:buClr>
              <a:buSzPts val="1400"/>
              <a:buChar char="○"/>
            </a:pPr>
            <a:r>
              <a:rPr lang="es" sz="1400">
                <a:solidFill>
                  <a:schemeClr val="dk1"/>
                </a:solidFill>
              </a:rPr>
              <a:t>9-5-5 - 57,184 respectively. </a:t>
            </a:r>
            <a:endParaRPr sz="1400">
              <a:solidFill>
                <a:schemeClr val="dk1"/>
              </a:solidFill>
            </a:endParaRPr>
          </a:p>
          <a:p>
            <a:pPr indent="-317500" lvl="1" marL="914400" rtl="0" algn="l">
              <a:spcBef>
                <a:spcPts val="0"/>
              </a:spcBef>
              <a:spcAft>
                <a:spcPts val="0"/>
              </a:spcAft>
              <a:buClr>
                <a:schemeClr val="dk1"/>
              </a:buClr>
              <a:buSzPts val="1400"/>
              <a:buChar char="○"/>
            </a:pPr>
            <a:r>
              <a:rPr lang="es" sz="1400">
                <a:solidFill>
                  <a:schemeClr val="dk1"/>
                </a:solidFill>
              </a:rPr>
              <a:t>The complexity of 9-5-5 is almost twice of 9-3-5,</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00b4c93140_4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00b4c93140_4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The weights and biases of each layer are calculated </a:t>
            </a:r>
            <a:r>
              <a:rPr lang="es"/>
              <a:t>through minimizing the loss between the reconstructed images F(Y) and the corresponding ground truth high resolution</a:t>
            </a:r>
            <a:endParaRPr/>
          </a:p>
          <a:p>
            <a:pPr indent="0" lvl="0" marL="0" rtl="0" algn="l">
              <a:spcBef>
                <a:spcPts val="0"/>
              </a:spcBef>
              <a:spcAft>
                <a:spcPts val="0"/>
              </a:spcAft>
              <a:buClr>
                <a:schemeClr val="dk1"/>
              </a:buClr>
              <a:buSzPts val="1100"/>
              <a:buFont typeface="Arial"/>
              <a:buNone/>
            </a:pPr>
            <a:r>
              <a:rPr lang="es"/>
              <a:t>images X. We use Mean Squared Error (MSE) as the loss function: (</a:t>
            </a:r>
            <a:r>
              <a:rPr lang="es">
                <a:solidFill>
                  <a:schemeClr val="dk1"/>
                </a:solidFill>
              </a:rPr>
              <a:t>where n is the number of training samples)</a:t>
            </a:r>
            <a:endParaRPr/>
          </a:p>
          <a:p>
            <a:pPr indent="0" lvl="0" marL="0" rtl="0" algn="l">
              <a:spcBef>
                <a:spcPts val="0"/>
              </a:spcBef>
              <a:spcAft>
                <a:spcPts val="0"/>
              </a:spcAft>
              <a:buClr>
                <a:schemeClr val="dk1"/>
              </a:buClr>
              <a:buSzPts val="1100"/>
              <a:buFont typeface="Arial"/>
              <a:buNone/>
            </a:pPr>
            <a:r>
              <a:rPr lang="es"/>
              <a:t>Using MSE as the loss function favors a high PSNR (We will talk about PSNR later). </a:t>
            </a:r>
            <a:endParaRPr/>
          </a:p>
          <a:p>
            <a:pPr indent="0" lvl="0" marL="0" rtl="0" algn="l">
              <a:spcBef>
                <a:spcPts val="0"/>
              </a:spcBef>
              <a:spcAft>
                <a:spcPts val="0"/>
              </a:spcAft>
              <a:buClr>
                <a:schemeClr val="dk1"/>
              </a:buClr>
              <a:buSzPts val="1100"/>
              <a:buFont typeface="Arial"/>
              <a:buNone/>
            </a:pPr>
            <a:r>
              <a:rPr lang="es"/>
              <a:t>It is evaluated only on the difference between central pixels and network output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MSE is optimized using </a:t>
            </a:r>
            <a:r>
              <a:rPr lang="es">
                <a:solidFill>
                  <a:schemeClr val="dk1"/>
                </a:solidFill>
              </a:rPr>
              <a:t>stochastic gradient descent with the standard backpropagation (8 * 10^8 for our model). The weight matrices are</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updated using the given function </a:t>
            </a:r>
            <a:endParaRPr>
              <a:solidFill>
                <a:schemeClr val="dk1"/>
              </a:solidFill>
            </a:endParaRPr>
          </a:p>
          <a:p>
            <a:pPr indent="0" lvl="0" marL="0" rtl="0" algn="l">
              <a:spcBef>
                <a:spcPts val="0"/>
              </a:spcBef>
              <a:spcAft>
                <a:spcPts val="0"/>
              </a:spcAft>
              <a:buNone/>
            </a:pPr>
            <a:r>
              <a:rPr lang="es"/>
              <a:t>where, eta is the learning rate, and dL/dWi is the derivative.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The filter weights of each layer are initialized by drawing randomly from a Gaussian distribution with zero mean</a:t>
            </a:r>
            <a:endParaRPr/>
          </a:p>
          <a:p>
            <a:pPr indent="0" lvl="0" marL="0" rtl="0" algn="l">
              <a:spcBef>
                <a:spcPts val="0"/>
              </a:spcBef>
              <a:spcAft>
                <a:spcPts val="0"/>
              </a:spcAft>
              <a:buNone/>
            </a:pPr>
            <a:r>
              <a:rPr lang="es"/>
              <a:t>and standard deviation 0.001 (and 0 for biases).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The learning rate is 10^(-4) for the first two layers, and 10^(-5) for the last layer. The learning rate is kept small for the last layer which allows it to converge.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To avoid border effects during training, all the convolutional layers have no padding, and the network produces a smaller output</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Although we use a fixed image size in training, the CNN can be extended to arbitrary image sizes during testing</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5dc4e38d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5dc4e38d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Moving onto the results of </a:t>
            </a:r>
            <a:r>
              <a:rPr lang="es"/>
              <a:t>the</a:t>
            </a:r>
            <a:r>
              <a:rPr lang="es"/>
              <a:t> model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00fd6182c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00fd6182c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s">
                <a:solidFill>
                  <a:schemeClr val="dk1"/>
                </a:solidFill>
              </a:rPr>
              <a:t>Given the resources and time at our hand, our model obtained a minimal </a:t>
            </a:r>
            <a:r>
              <a:rPr b="1" lang="es">
                <a:solidFill>
                  <a:schemeClr val="dk1"/>
                </a:solidFill>
              </a:rPr>
              <a:t>validation loss</a:t>
            </a:r>
            <a:r>
              <a:rPr lang="es">
                <a:solidFill>
                  <a:schemeClr val="dk1"/>
                </a:solidFill>
              </a:rPr>
              <a:t> of 0.099288. This can be optimized if run for a longer time.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s">
                <a:solidFill>
                  <a:schemeClr val="dk1"/>
                </a:solidFill>
              </a:rPr>
              <a:t>Training loss -</a:t>
            </a:r>
            <a:r>
              <a:rPr lang="es">
                <a:solidFill>
                  <a:schemeClr val="dk1"/>
                </a:solidFill>
              </a:rPr>
              <a:t> The loss across batches drops sharply after 75 batches that is after around 4-6 epochs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s">
                <a:solidFill>
                  <a:schemeClr val="dk1"/>
                </a:solidFill>
              </a:rPr>
              <a:t>Validation Loss -</a:t>
            </a:r>
            <a:r>
              <a:rPr lang="es">
                <a:solidFill>
                  <a:schemeClr val="dk1"/>
                </a:solidFill>
              </a:rPr>
              <a:t> Similar to training loss we see an abrupt drop in loss after 4-6 epochs, showing that the Model is picking up the intricacies in the form of better representations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00fd6182c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00fd6182c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s" sz="1300">
                <a:solidFill>
                  <a:schemeClr val="dk1"/>
                </a:solidFill>
              </a:rPr>
              <a:t>PSNR (Peak Signal Noise Ratio)</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s">
                <a:solidFill>
                  <a:schemeClr val="dk1"/>
                </a:solidFill>
              </a:rPr>
              <a:t>PSNRis a widely used metric for quantitatively evaluating high </a:t>
            </a:r>
            <a:r>
              <a:rPr b="1" lang="es">
                <a:solidFill>
                  <a:schemeClr val="dk1"/>
                </a:solidFill>
              </a:rPr>
              <a:t>restoration quality</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s">
                <a:solidFill>
                  <a:schemeClr val="dk1"/>
                </a:solidFill>
              </a:rPr>
              <a:t>Partially related to </a:t>
            </a:r>
            <a:r>
              <a:rPr b="1" lang="es">
                <a:solidFill>
                  <a:schemeClr val="dk1"/>
                </a:solidFill>
              </a:rPr>
              <a:t>perceptual quality</a:t>
            </a:r>
            <a:r>
              <a:rPr lang="es">
                <a:solidFill>
                  <a:schemeClr val="dk1"/>
                </a:solidFill>
              </a:rPr>
              <a:t> as well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s">
                <a:solidFill>
                  <a:schemeClr val="dk1"/>
                </a:solidFill>
              </a:rPr>
              <a:t>PSNR is usually expressed as a logarithmic quantity using the </a:t>
            </a:r>
            <a:r>
              <a:rPr b="1" lang="es">
                <a:solidFill>
                  <a:schemeClr val="dk1"/>
                </a:solidFill>
              </a:rPr>
              <a:t>decibel scale (dB)</a:t>
            </a:r>
            <a:r>
              <a:rPr lang="es">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s">
                <a:solidFill>
                  <a:schemeClr val="dk1"/>
                </a:solidFill>
              </a:rPr>
              <a:t>MSEis known to favour High PSNR value</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s" sz="1300">
                <a:solidFill>
                  <a:schemeClr val="dk1"/>
                </a:solidFill>
              </a:rPr>
              <a:t>SSIM(Structural Similarity Index Measure)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s">
                <a:solidFill>
                  <a:schemeClr val="dk1"/>
                </a:solidFill>
              </a:rPr>
              <a:t>SSIMis used to quantify </a:t>
            </a:r>
            <a:r>
              <a:rPr b="1" lang="es">
                <a:solidFill>
                  <a:schemeClr val="dk1"/>
                </a:solidFill>
              </a:rPr>
              <a:t>Perceptual Quality -</a:t>
            </a:r>
            <a:r>
              <a:rPr lang="es">
                <a:solidFill>
                  <a:schemeClr val="dk1"/>
                </a:solidFill>
              </a:rPr>
              <a:t> How humans perceive it.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s">
                <a:solidFill>
                  <a:schemeClr val="dk1"/>
                </a:solidFill>
              </a:rPr>
              <a:t>It ranges between [0,1]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s">
                <a:solidFill>
                  <a:schemeClr val="dk1"/>
                </a:solidFill>
              </a:rPr>
              <a:t>Although this metric better evaluated over MAE </a:t>
            </a:r>
            <a:r>
              <a:rPr b="1" lang="es">
                <a:solidFill>
                  <a:schemeClr val="dk1"/>
                </a:solidFill>
              </a:rPr>
              <a:t>(Mean Absolute Error), MSE</a:t>
            </a:r>
            <a:r>
              <a:rPr lang="es">
                <a:solidFill>
                  <a:schemeClr val="dk1"/>
                </a:solidFill>
              </a:rPr>
              <a:t> also gives satisfactory performance over SSIM</a:t>
            </a:r>
            <a:r>
              <a:rPr b="1" lang="es">
                <a:solidFill>
                  <a:schemeClr val="dk1"/>
                </a:solidFill>
              </a:rPr>
              <a:t>.</a:t>
            </a:r>
            <a:endParaRPr b="1">
              <a:solidFill>
                <a:schemeClr val="dk1"/>
              </a:solidFill>
            </a:endParaRPr>
          </a:p>
          <a:p>
            <a:pPr indent="0" lvl="0" marL="0" rtl="0" algn="l">
              <a:spcBef>
                <a:spcPts val="1200"/>
              </a:spcBef>
              <a:spcAft>
                <a:spcPts val="0"/>
              </a:spcAft>
              <a:buNone/>
            </a:pPr>
            <a:r>
              <a:rPr b="1" lang="es"/>
              <a:t>Comparison</a:t>
            </a:r>
            <a:endParaRPr b="1"/>
          </a:p>
          <a:p>
            <a:pPr indent="0" lvl="0" marL="0" rtl="0" algn="l">
              <a:spcBef>
                <a:spcPts val="0"/>
              </a:spcBef>
              <a:spcAft>
                <a:spcPts val="0"/>
              </a:spcAft>
              <a:buNone/>
            </a:pPr>
            <a:r>
              <a:rPr lang="es"/>
              <a:t>While the SRCNN still leads to lower PSNR and SSIM values for 20 epochs when compared to Bicubic, it will however surpass it after few more epochs as evident in the research paper and the below graph as well.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00fd6182c0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00fd6182c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can see the images obtained after training by the SRCNN model and change in the resolution.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Once the bicubic interpolation benchmark is crossed we get images clearer than the original images after SR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5bb3dc62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5bb3dc62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Combining multiple datasets for evaluation gives better model accuracy along with results </a:t>
            </a:r>
            <a:r>
              <a:rPr lang="es">
                <a:solidFill>
                  <a:schemeClr val="dk1"/>
                </a:solidFill>
              </a:rPr>
              <a:t>more inclined towards practical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solidFill>
                  <a:schemeClr val="dk1"/>
                </a:solidFill>
              </a:rPr>
              <a:t>We have t</a:t>
            </a:r>
            <a:r>
              <a:rPr lang="es">
                <a:solidFill>
                  <a:schemeClr val="dk1"/>
                </a:solidFill>
              </a:rPr>
              <a:t>rained the model only for the Y Luminance channel. This can be extended to other channels such as Cb and Cr in the color space.</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MSE can be employed on the CbCr color space also and merged with Y channel to fine tune all the parameters.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s">
                <a:solidFill>
                  <a:schemeClr val="dk1"/>
                </a:solidFill>
              </a:rPr>
              <a:t>--NA--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s">
                <a:solidFill>
                  <a:schemeClr val="dk1"/>
                </a:solidFill>
              </a:rPr>
              <a:t>The standard RGB color coding was replaced with an enhanced YCbCr</a:t>
            </a:r>
            <a:endParaRPr>
              <a:solidFill>
                <a:schemeClr val="dk1"/>
              </a:solidFill>
            </a:endParaRPr>
          </a:p>
          <a:p>
            <a:pPr indent="0" lvl="0" marL="0" rtl="0" algn="l">
              <a:spcBef>
                <a:spcPts val="0"/>
              </a:spcBef>
              <a:spcAft>
                <a:spcPts val="0"/>
              </a:spcAft>
              <a:buNone/>
            </a:pPr>
            <a:r>
              <a:rPr lang="es">
                <a:solidFill>
                  <a:schemeClr val="dk1"/>
                </a:solidFill>
              </a:rPr>
              <a:t>color coding which is the main image pipeline in video and digital</a:t>
            </a:r>
            <a:endParaRPr>
              <a:solidFill>
                <a:schemeClr val="dk1"/>
              </a:solidFill>
            </a:endParaRPr>
          </a:p>
          <a:p>
            <a:pPr indent="0" lvl="0" marL="0" rtl="0" algn="l">
              <a:spcBef>
                <a:spcPts val="0"/>
              </a:spcBef>
              <a:spcAft>
                <a:spcPts val="0"/>
              </a:spcAft>
              <a:buNone/>
            </a:pPr>
            <a:r>
              <a:rPr lang="es">
                <a:solidFill>
                  <a:schemeClr val="dk1"/>
                </a:solidFill>
              </a:rPr>
              <a:t>photography systems. Computers use this color space as it gives a more</a:t>
            </a:r>
            <a:endParaRPr>
              <a:solidFill>
                <a:schemeClr val="dk1"/>
              </a:solidFill>
            </a:endParaRPr>
          </a:p>
          <a:p>
            <a:pPr indent="0" lvl="0" marL="0" rtl="0" algn="l">
              <a:spcBef>
                <a:spcPts val="0"/>
              </a:spcBef>
              <a:spcAft>
                <a:spcPts val="0"/>
              </a:spcAft>
              <a:buNone/>
            </a:pPr>
            <a:r>
              <a:rPr lang="es">
                <a:solidFill>
                  <a:schemeClr val="dk1"/>
                </a:solidFill>
              </a:rPr>
              <a:t>vivid and contrasted-color image which is far more pleasing than the RGB</a:t>
            </a:r>
            <a:endParaRPr>
              <a:solidFill>
                <a:schemeClr val="dk1"/>
              </a:solidFill>
            </a:endParaRPr>
          </a:p>
          <a:p>
            <a:pPr indent="0" lvl="0" marL="0" rtl="0" algn="l">
              <a:spcBef>
                <a:spcPts val="0"/>
              </a:spcBef>
              <a:spcAft>
                <a:spcPts val="0"/>
              </a:spcAft>
              <a:buNone/>
            </a:pPr>
            <a:r>
              <a:rPr lang="es">
                <a:solidFill>
                  <a:schemeClr val="dk1"/>
                </a:solidFill>
              </a:rPr>
              <a:t>image.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s"/>
              <a:t>Comparisons. We compare our method with the stateof-</a:t>
            </a:r>
            <a:endParaRPr/>
          </a:p>
          <a:p>
            <a:pPr indent="0" lvl="0" marL="0" rtl="0" algn="l">
              <a:spcBef>
                <a:spcPts val="0"/>
              </a:spcBef>
              <a:spcAft>
                <a:spcPts val="0"/>
              </a:spcAft>
              <a:buNone/>
            </a:pPr>
            <a:r>
              <a:rPr lang="es"/>
              <a:t>art color SR method – KK [25]. We also try different</a:t>
            </a:r>
            <a:endParaRPr/>
          </a:p>
          <a:p>
            <a:pPr indent="0" lvl="0" marL="0" rtl="0" algn="l">
              <a:spcBef>
                <a:spcPts val="0"/>
              </a:spcBef>
              <a:spcAft>
                <a:spcPts val="0"/>
              </a:spcAft>
              <a:buNone/>
            </a:pPr>
            <a:r>
              <a:rPr lang="es"/>
              <a:t>learning strategies for comparison:</a:t>
            </a:r>
            <a:endParaRPr/>
          </a:p>
          <a:p>
            <a:pPr indent="0" lvl="0" marL="0" rtl="0" algn="l">
              <a:spcBef>
                <a:spcPts val="0"/>
              </a:spcBef>
              <a:spcAft>
                <a:spcPts val="0"/>
              </a:spcAft>
              <a:buNone/>
            </a:pPr>
            <a:r>
              <a:rPr lang="es"/>
              <a:t>Y only: this is our baseline method, which is a</a:t>
            </a:r>
            <a:endParaRPr/>
          </a:p>
          <a:p>
            <a:pPr indent="0" lvl="0" marL="0" rtl="0" algn="l">
              <a:spcBef>
                <a:spcPts val="0"/>
              </a:spcBef>
              <a:spcAft>
                <a:spcPts val="0"/>
              </a:spcAft>
              <a:buNone/>
            </a:pPr>
            <a:r>
              <a:rPr lang="es"/>
              <a:t>single-channel (c = 1) network trained only on</a:t>
            </a:r>
            <a:endParaRPr/>
          </a:p>
          <a:p>
            <a:pPr indent="0" lvl="0" marL="0" rtl="0" algn="l">
              <a:spcBef>
                <a:spcPts val="0"/>
              </a:spcBef>
              <a:spcAft>
                <a:spcPts val="0"/>
              </a:spcAft>
              <a:buNone/>
            </a:pPr>
            <a:r>
              <a:rPr lang="es"/>
              <a:t>the luminance channel. The Cb, Cr channels are</a:t>
            </a:r>
            <a:endParaRPr/>
          </a:p>
          <a:p>
            <a:pPr indent="0" lvl="0" marL="0" rtl="0" algn="l">
              <a:spcBef>
                <a:spcPts val="0"/>
              </a:spcBef>
              <a:spcAft>
                <a:spcPts val="0"/>
              </a:spcAft>
              <a:buNone/>
            </a:pPr>
            <a:r>
              <a:rPr lang="es"/>
              <a:t>upscaled using bicubic interpolation.</a:t>
            </a:r>
            <a:endParaRPr/>
          </a:p>
          <a:p>
            <a:pPr indent="0" lvl="0" marL="0" rtl="0" algn="l">
              <a:spcBef>
                <a:spcPts val="0"/>
              </a:spcBef>
              <a:spcAft>
                <a:spcPts val="0"/>
              </a:spcAft>
              <a:buNone/>
            </a:pPr>
            <a:r>
              <a:rPr lang="es"/>
              <a:t>YCbCr: training is performed on the three channels</a:t>
            </a:r>
            <a:endParaRPr/>
          </a:p>
          <a:p>
            <a:pPr indent="0" lvl="0" marL="0" rtl="0" algn="l">
              <a:spcBef>
                <a:spcPts val="0"/>
              </a:spcBef>
              <a:spcAft>
                <a:spcPts val="0"/>
              </a:spcAft>
              <a:buNone/>
            </a:pPr>
            <a:r>
              <a:rPr lang="es"/>
              <a:t>of the YCbCr space.</a:t>
            </a:r>
            <a:endParaRPr/>
          </a:p>
          <a:p>
            <a:pPr indent="0" lvl="0" marL="0" rtl="0" algn="l">
              <a:spcBef>
                <a:spcPts val="0"/>
              </a:spcBef>
              <a:spcAft>
                <a:spcPts val="0"/>
              </a:spcAft>
              <a:buNone/>
            </a:pPr>
            <a:r>
              <a:rPr lang="es"/>
              <a:t>Y pre-train: first, to guarantee the performance on</a:t>
            </a:r>
            <a:endParaRPr/>
          </a:p>
          <a:p>
            <a:pPr indent="0" lvl="0" marL="0" rtl="0" algn="l">
              <a:spcBef>
                <a:spcPts val="0"/>
              </a:spcBef>
              <a:spcAft>
                <a:spcPts val="0"/>
              </a:spcAft>
              <a:buNone/>
            </a:pPr>
            <a:r>
              <a:rPr lang="es"/>
              <a:t>the Y channel, we only use the MSE of the Y channel</a:t>
            </a:r>
            <a:endParaRPr/>
          </a:p>
          <a:p>
            <a:pPr indent="0" lvl="0" marL="0" rtl="0" algn="l">
              <a:spcBef>
                <a:spcPts val="0"/>
              </a:spcBef>
              <a:spcAft>
                <a:spcPts val="0"/>
              </a:spcAft>
              <a:buNone/>
            </a:pPr>
            <a:r>
              <a:rPr lang="es"/>
              <a:t>as the loss to pre-train the network. Then we employ</a:t>
            </a:r>
            <a:endParaRPr/>
          </a:p>
          <a:p>
            <a:pPr indent="0" lvl="0" marL="0" rtl="0" algn="l">
              <a:spcBef>
                <a:spcPts val="0"/>
              </a:spcBef>
              <a:spcAft>
                <a:spcPts val="0"/>
              </a:spcAft>
              <a:buNone/>
            </a:pPr>
            <a:r>
              <a:rPr lang="es"/>
              <a:t>the MSE of all channels to fine-tune the parameters.</a:t>
            </a:r>
            <a:endParaRPr/>
          </a:p>
          <a:p>
            <a:pPr indent="0" lvl="0" marL="0" rtl="0" algn="l">
              <a:spcBef>
                <a:spcPts val="0"/>
              </a:spcBef>
              <a:spcAft>
                <a:spcPts val="0"/>
              </a:spcAft>
              <a:buNone/>
            </a:pPr>
            <a:r>
              <a:rPr lang="es"/>
              <a:t>CbCr pre-train: we use the MSE of the Cb, Cr</a:t>
            </a:r>
            <a:endParaRPr/>
          </a:p>
          <a:p>
            <a:pPr indent="0" lvl="0" marL="0" rtl="0" algn="l">
              <a:spcBef>
                <a:spcPts val="0"/>
              </a:spcBef>
              <a:spcAft>
                <a:spcPts val="0"/>
              </a:spcAft>
              <a:buNone/>
            </a:pPr>
            <a:r>
              <a:rPr lang="es"/>
              <a:t>channels as the loss to pre-train the network, then</a:t>
            </a:r>
            <a:endParaRPr/>
          </a:p>
          <a:p>
            <a:pPr indent="0" lvl="0" marL="0" rtl="0" algn="l">
              <a:spcBef>
                <a:spcPts val="0"/>
              </a:spcBef>
              <a:spcAft>
                <a:spcPts val="0"/>
              </a:spcAft>
              <a:buNone/>
            </a:pPr>
            <a:r>
              <a:rPr lang="es"/>
              <a:t>fine-tune the parameters on all channels.</a:t>
            </a:r>
            <a:endParaRPr/>
          </a:p>
          <a:p>
            <a:pPr indent="0" lvl="0" marL="0" rtl="0" algn="l">
              <a:spcBef>
                <a:spcPts val="0"/>
              </a:spcBef>
              <a:spcAft>
                <a:spcPts val="0"/>
              </a:spcAft>
              <a:buNone/>
            </a:pPr>
            <a:r>
              <a:rPr lang="es"/>
              <a:t>RGB: training is performed on the three channels of</a:t>
            </a:r>
            <a:endParaRPr/>
          </a:p>
          <a:p>
            <a:pPr indent="0" lvl="0" marL="0" rtl="0" algn="l">
              <a:spcBef>
                <a:spcPts val="0"/>
              </a:spcBef>
              <a:spcAft>
                <a:spcPts val="0"/>
              </a:spcAft>
              <a:buNone/>
            </a:pPr>
            <a:r>
              <a:rPr lang="es"/>
              <a:t>the RGB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Backpropagation is the mechanism of changing the gradient descent (SGD in this case)</a:t>
            </a:r>
            <a:endParaRPr/>
          </a:p>
          <a:p>
            <a:pPr indent="0" lvl="0" marL="0" rtl="0" algn="l">
              <a:spcBef>
                <a:spcPts val="0"/>
              </a:spcBef>
              <a:spcAft>
                <a:spcPts val="0"/>
              </a:spcAft>
              <a:buNone/>
            </a:pPr>
            <a:r>
              <a:rPr lang="es"/>
              <a:t>to obtain a better training. It is </a:t>
            </a:r>
            <a:r>
              <a:rPr lang="es"/>
              <a:t>very</a:t>
            </a:r>
            <a:r>
              <a:rPr lang="es"/>
              <a:t> commonly used in feed forward CNNs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The paper explicitly specifies that the number of backward propagation is 8 * 10^8</a:t>
            </a:r>
            <a:endParaRPr/>
          </a:p>
          <a:p>
            <a:pPr indent="0" lvl="0" marL="0" rtl="0" algn="l">
              <a:spcBef>
                <a:spcPts val="0"/>
              </a:spcBef>
              <a:spcAft>
                <a:spcPts val="0"/>
              </a:spcAft>
              <a:buNone/>
            </a:pPr>
            <a:r>
              <a:rPr lang="es"/>
              <a:t>but the repository implements 15 * 10^6. Increasing back</a:t>
            </a:r>
            <a:endParaRPr/>
          </a:p>
          <a:p>
            <a:pPr indent="0" lvl="0" marL="0" rtl="0" algn="l">
              <a:spcBef>
                <a:spcPts val="0"/>
              </a:spcBef>
              <a:spcAft>
                <a:spcPts val="0"/>
              </a:spcAft>
              <a:buNone/>
            </a:pPr>
            <a:r>
              <a:rPr lang="es"/>
              <a:t>propagations is not an performance optimization but trains the</a:t>
            </a:r>
            <a:endParaRPr/>
          </a:p>
          <a:p>
            <a:pPr indent="0" lvl="0" marL="0" rtl="0" algn="l">
              <a:spcBef>
                <a:spcPts val="0"/>
              </a:spcBef>
              <a:spcAft>
                <a:spcPts val="0"/>
              </a:spcAft>
              <a:buNone/>
            </a:pPr>
            <a:r>
              <a:rPr lang="es"/>
              <a:t>model to capture the features better and increase the resolution in lower</a:t>
            </a:r>
            <a:endParaRPr/>
          </a:p>
          <a:p>
            <a:pPr indent="0" lvl="0" marL="0" rtl="0" algn="l">
              <a:spcBef>
                <a:spcPts val="0"/>
              </a:spcBef>
              <a:spcAft>
                <a:spcPts val="0"/>
              </a:spcAft>
              <a:buNone/>
            </a:pPr>
            <a:r>
              <a:rPr lang="es"/>
              <a:t>epochs.</a:t>
            </a:r>
            <a:endParaRPr/>
          </a:p>
          <a:p>
            <a:pPr indent="0" lvl="0" marL="0" rtl="0" algn="l">
              <a:spcBef>
                <a:spcPts val="0"/>
              </a:spcBef>
              <a:spcAft>
                <a:spcPts val="0"/>
              </a:spcAft>
              <a:buNone/>
            </a:pPr>
            <a:r>
              <a:t/>
            </a:r>
            <a:endParaRPr/>
          </a:p>
          <a:p>
            <a:pPr indent="0" lvl="0" marL="0" rtl="0" algn="l">
              <a:spcBef>
                <a:spcPts val="0"/>
              </a:spcBef>
              <a:spcAft>
                <a:spcPts val="0"/>
              </a:spcAft>
              <a:buNone/>
            </a:pPr>
            <a:r>
              <a:rPr lang="es" u="sng">
                <a:solidFill>
                  <a:schemeClr val="hlink"/>
                </a:solidFill>
                <a:hlinkClick r:id="rId2"/>
              </a:rPr>
              <a:t>https://en.wikipedia.org/wiki/Backpropagation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00b4c93140_4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00b4c93140_4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next part of the project we seek to:</a:t>
            </a:r>
            <a:endParaRPr/>
          </a:p>
          <a:p>
            <a:pPr indent="0" lvl="0" marL="0" rtl="0" algn="l">
              <a:spcBef>
                <a:spcPts val="0"/>
              </a:spcBef>
              <a:spcAft>
                <a:spcPts val="0"/>
              </a:spcAft>
              <a:buNone/>
            </a:pPr>
            <a:r>
              <a:rPr lang="es"/>
              <a:t>Build a comprehensive error analysis in consensus with each dataset. IFC, NQM and other evaluation metrics will be considered</a:t>
            </a:r>
            <a:endParaRPr/>
          </a:p>
          <a:p>
            <a:pPr indent="0" lvl="0" marL="0" rtl="0" algn="l">
              <a:spcBef>
                <a:spcPts val="0"/>
              </a:spcBef>
              <a:spcAft>
                <a:spcPts val="0"/>
              </a:spcAft>
              <a:buNone/>
            </a:pPr>
            <a:r>
              <a:rPr lang="es"/>
              <a:t>for new evaluation data also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Diverse 2K, Urban100, PIRM contain a diverse classification of images which can be extended for the training and test dataset</a:t>
            </a:r>
            <a:endParaRPr/>
          </a:p>
          <a:p>
            <a:pPr indent="0" lvl="0" marL="0" rtl="0" algn="l">
              <a:spcBef>
                <a:spcPts val="0"/>
              </a:spcBef>
              <a:spcAft>
                <a:spcPts val="0"/>
              </a:spcAft>
              <a:buNone/>
            </a:pPr>
            <a:r>
              <a:rPr lang="es"/>
              <a:t>Currently we have about total 700-800 images for the model, which can be taken to 3000+ images.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a:solidFill>
                  <a:schemeClr val="dk1"/>
                </a:solidFill>
              </a:rPr>
              <a:t>--NA--</a:t>
            </a:r>
            <a:endParaRPr/>
          </a:p>
          <a:p>
            <a:pPr indent="0" lvl="0" marL="0" rtl="0" algn="l">
              <a:spcBef>
                <a:spcPts val="0"/>
              </a:spcBef>
              <a:spcAft>
                <a:spcPts val="0"/>
              </a:spcAft>
              <a:buNone/>
            </a:pPr>
            <a:r>
              <a:t/>
            </a:r>
            <a:endParaRPr/>
          </a:p>
          <a:p>
            <a:pPr indent="0" lvl="0" marL="0" rtl="0" algn="l">
              <a:spcBef>
                <a:spcPts val="0"/>
              </a:spcBef>
              <a:spcAft>
                <a:spcPts val="0"/>
              </a:spcAft>
              <a:buNone/>
            </a:pPr>
            <a:r>
              <a:rPr lang="es" u="sng">
                <a:solidFill>
                  <a:schemeClr val="hlink"/>
                </a:solidFill>
                <a:hlinkClick r:id="rId2"/>
              </a:rPr>
              <a:t>https://paperswithcode.com/datasets?task=image-super-resolution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Kaggle is a gold mine for data</a:t>
            </a:r>
            <a:endParaRPr/>
          </a:p>
          <a:p>
            <a:pPr indent="0" lvl="0" marL="0" rtl="0" algn="l">
              <a:spcBef>
                <a:spcPts val="0"/>
              </a:spcBef>
              <a:spcAft>
                <a:spcPts val="0"/>
              </a:spcAft>
              <a:buNone/>
            </a:pPr>
            <a:r>
              <a:rPr lang="es" u="sng">
                <a:solidFill>
                  <a:schemeClr val="hlink"/>
                </a:solidFill>
                <a:hlinkClick r:id="rId3"/>
              </a:rPr>
              <a:t>https://www.kaggle.com/ll01dm/set-5-14-super-resolution-dataset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a:solidFill>
                  <a:schemeClr val="dk1"/>
                </a:solidFill>
              </a:rPr>
              <a:t>Modularize the code as the code has a lot of blocks that are repeated, especially</a:t>
            </a:r>
            <a:endParaRPr>
              <a:solidFill>
                <a:schemeClr val="dk1"/>
              </a:solidFill>
            </a:endParaRPr>
          </a:p>
          <a:p>
            <a:pPr indent="0" lvl="0" marL="0" rtl="0" algn="l">
              <a:spcBef>
                <a:spcPts val="0"/>
              </a:spcBef>
              <a:spcAft>
                <a:spcPts val="0"/>
              </a:spcAft>
              <a:buNone/>
            </a:pPr>
            <a:r>
              <a:rPr lang="es">
                <a:solidFill>
                  <a:schemeClr val="dk1"/>
                </a:solidFill>
              </a:rPr>
              <a:t>in the Pre-processing part.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Given more resources , we will seek to enhance the to support</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network width to 128 * 64 from width 64 * 32</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This will enhance the to give superior performance even for lower</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amount of epochs.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5bb3dc62fd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5bb3dc62fd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are now open to questions from the students as well as the faculty and instructors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s" sz="1300">
                <a:solidFill>
                  <a:schemeClr val="dk1"/>
                </a:solidFill>
              </a:rPr>
              <a:t>Why this when recent Deep SR Methods are more powerful?</a:t>
            </a:r>
            <a:endParaRPr b="1" sz="1300">
              <a:solidFill>
                <a:schemeClr val="dk1"/>
              </a:solidFill>
            </a:endParaRPr>
          </a:p>
          <a:p>
            <a:pPr indent="-311150" lvl="0" marL="457200" rtl="0" algn="l">
              <a:spcBef>
                <a:spcPts val="0"/>
              </a:spcBef>
              <a:spcAft>
                <a:spcPts val="0"/>
              </a:spcAft>
              <a:buClr>
                <a:schemeClr val="dk1"/>
              </a:buClr>
              <a:buSzPts val="1300"/>
              <a:buChar char="●"/>
            </a:pPr>
            <a:r>
              <a:rPr lang="es" sz="1300">
                <a:solidFill>
                  <a:schemeClr val="dk1"/>
                </a:solidFill>
              </a:rPr>
              <a:t>Since the advent of SR-CNN, a variety of CNN networks with deeper and denser network structure like  have been like </a:t>
            </a:r>
            <a:r>
              <a:rPr b="1" lang="es" sz="1300">
                <a:solidFill>
                  <a:schemeClr val="dk1"/>
                </a:solidFill>
              </a:rPr>
              <a:t>SRDenseNet (67 Conv 2 Deconv Layers), SR-ILLNN (15 Conv Layers 2 DeConv layers), SR-SLNN (7 Conv Layers 2 DeConv Layers)  </a:t>
            </a:r>
            <a:r>
              <a:rPr lang="es" sz="1300">
                <a:solidFill>
                  <a:schemeClr val="dk1"/>
                </a:solidFill>
              </a:rPr>
              <a:t>etc but they are much  hard to implement, slow</a:t>
            </a:r>
            <a:endParaRPr sz="13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s" sz="1300">
                <a:solidFill>
                  <a:schemeClr val="dk1"/>
                </a:solidFill>
              </a:rPr>
              <a:t>Why these Kernel Sizes? </a:t>
            </a:r>
            <a:endParaRPr b="1" sz="1300">
              <a:solidFill>
                <a:schemeClr val="dk1"/>
              </a:solidFill>
            </a:endParaRPr>
          </a:p>
          <a:p>
            <a:pPr indent="-311150" lvl="0" marL="457200" rtl="0" algn="l">
              <a:spcBef>
                <a:spcPts val="0"/>
              </a:spcBef>
              <a:spcAft>
                <a:spcPts val="0"/>
              </a:spcAft>
              <a:buClr>
                <a:schemeClr val="dk1"/>
              </a:buClr>
              <a:buSzPts val="1300"/>
              <a:buChar char="●"/>
            </a:pPr>
            <a:r>
              <a:rPr lang="es" sz="1300">
                <a:solidFill>
                  <a:schemeClr val="dk1"/>
                </a:solidFill>
              </a:rPr>
              <a:t>The Filter 2 Fixed to </a:t>
            </a:r>
            <a:r>
              <a:rPr b="1" lang="es" sz="1300">
                <a:solidFill>
                  <a:schemeClr val="dk1"/>
                </a:solidFill>
              </a:rPr>
              <a:t>1 x `1 </a:t>
            </a:r>
            <a:r>
              <a:rPr lang="es" sz="1300">
                <a:solidFill>
                  <a:schemeClr val="dk1"/>
                </a:solidFill>
              </a:rPr>
              <a:t>as that makes comparison to Sparse Coding Method Easier</a:t>
            </a:r>
            <a:endParaRPr sz="1300">
              <a:solidFill>
                <a:schemeClr val="dk1"/>
              </a:solidFill>
            </a:endParaRPr>
          </a:p>
          <a:p>
            <a:pPr indent="-311150" lvl="0" marL="457200" rtl="0" algn="l">
              <a:spcBef>
                <a:spcPts val="0"/>
              </a:spcBef>
              <a:spcAft>
                <a:spcPts val="0"/>
              </a:spcAft>
              <a:buClr>
                <a:schemeClr val="dk1"/>
              </a:buClr>
              <a:buSzPts val="1300"/>
              <a:buChar char="●"/>
            </a:pPr>
            <a:r>
              <a:rPr lang="es" sz="1300">
                <a:solidFill>
                  <a:schemeClr val="dk1"/>
                </a:solidFill>
              </a:rPr>
              <a:t>However Increasing the 2nd Filter helps in utilizing more  neighborhood information in the mapping stage hence higher performance (9 - 3 - 5 &lt; 9 - 5 -5 )</a:t>
            </a:r>
            <a:endParaRPr sz="1300">
              <a:solidFill>
                <a:schemeClr val="dk1"/>
              </a:solidFill>
            </a:endParaRPr>
          </a:p>
          <a:p>
            <a:pPr indent="-311150" lvl="0" marL="457200" rtl="0" algn="l">
              <a:spcBef>
                <a:spcPts val="0"/>
              </a:spcBef>
              <a:spcAft>
                <a:spcPts val="0"/>
              </a:spcAft>
              <a:buClr>
                <a:schemeClr val="dk1"/>
              </a:buClr>
              <a:buSzPts val="1300"/>
              <a:buChar char="●"/>
            </a:pPr>
            <a:r>
              <a:rPr lang="es" sz="1300">
                <a:solidFill>
                  <a:schemeClr val="dk1"/>
                </a:solidFill>
              </a:rPr>
              <a:t>However Deployment Speed drastically decreases as the number of parameters increases. </a:t>
            </a:r>
            <a:r>
              <a:rPr b="1" lang="es" sz="1300">
                <a:solidFill>
                  <a:schemeClr val="dk1"/>
                </a:solidFill>
              </a:rPr>
              <a:t>Low speed for marginal performance increase</a:t>
            </a:r>
            <a:endParaRPr b="1" sz="1300">
              <a:solidFill>
                <a:schemeClr val="dk1"/>
              </a:solidFill>
            </a:endParaRPr>
          </a:p>
          <a:p>
            <a:pPr indent="-311150" lvl="1" marL="914400" rtl="0" algn="l">
              <a:spcBef>
                <a:spcPts val="0"/>
              </a:spcBef>
              <a:spcAft>
                <a:spcPts val="0"/>
              </a:spcAft>
              <a:buClr>
                <a:schemeClr val="dk1"/>
              </a:buClr>
              <a:buSzPts val="1300"/>
              <a:buChar char="○"/>
            </a:pPr>
            <a:r>
              <a:rPr lang="es" sz="1300">
                <a:solidFill>
                  <a:schemeClr val="dk1"/>
                </a:solidFill>
              </a:rPr>
              <a:t> 9-1-5 - 8,032</a:t>
            </a:r>
            <a:endParaRPr sz="1300">
              <a:solidFill>
                <a:schemeClr val="dk1"/>
              </a:solidFill>
            </a:endParaRPr>
          </a:p>
          <a:p>
            <a:pPr indent="-311150" lvl="1" marL="914400" rtl="0" algn="l">
              <a:spcBef>
                <a:spcPts val="0"/>
              </a:spcBef>
              <a:spcAft>
                <a:spcPts val="0"/>
              </a:spcAft>
              <a:buClr>
                <a:schemeClr val="dk1"/>
              </a:buClr>
              <a:buSzPts val="1300"/>
              <a:buChar char="○"/>
            </a:pPr>
            <a:r>
              <a:rPr lang="es" sz="1300">
                <a:solidFill>
                  <a:schemeClr val="dk1"/>
                </a:solidFill>
              </a:rPr>
              <a:t> 9-3-5 - 24,416</a:t>
            </a:r>
            <a:endParaRPr sz="1300">
              <a:solidFill>
                <a:schemeClr val="dk1"/>
              </a:solidFill>
            </a:endParaRPr>
          </a:p>
          <a:p>
            <a:pPr indent="-311150" lvl="1" marL="914400" rtl="0" algn="l">
              <a:spcBef>
                <a:spcPts val="0"/>
              </a:spcBef>
              <a:spcAft>
                <a:spcPts val="0"/>
              </a:spcAft>
              <a:buClr>
                <a:schemeClr val="dk1"/>
              </a:buClr>
              <a:buSzPts val="1300"/>
              <a:buChar char="○"/>
            </a:pPr>
            <a:r>
              <a:rPr lang="es" sz="1300">
                <a:solidFill>
                  <a:schemeClr val="dk1"/>
                </a:solidFill>
              </a:rPr>
              <a:t>9-5-5 - 57,184 respectively. </a:t>
            </a:r>
            <a:endParaRPr sz="1300">
              <a:solidFill>
                <a:schemeClr val="dk1"/>
              </a:solidFill>
            </a:endParaRPr>
          </a:p>
          <a:p>
            <a:pPr indent="-311150" lvl="1" marL="914400" rtl="0" algn="l">
              <a:spcBef>
                <a:spcPts val="0"/>
              </a:spcBef>
              <a:spcAft>
                <a:spcPts val="0"/>
              </a:spcAft>
              <a:buClr>
                <a:schemeClr val="dk1"/>
              </a:buClr>
              <a:buSzPts val="1300"/>
              <a:buChar char="○"/>
            </a:pPr>
            <a:r>
              <a:rPr lang="es" sz="1300">
                <a:solidFill>
                  <a:schemeClr val="dk1"/>
                </a:solidFill>
              </a:rPr>
              <a:t>The complexity of 9-5-5 is almost twice of 9-3-5,</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b="1" lang="es" sz="1300">
                <a:solidFill>
                  <a:schemeClr val="dk1"/>
                </a:solidFill>
              </a:rPr>
              <a:t>Why ony Y channel?</a:t>
            </a:r>
            <a:endParaRPr b="1" sz="1300">
              <a:solidFill>
                <a:schemeClr val="dk1"/>
              </a:solidFill>
            </a:endParaRPr>
          </a:p>
          <a:p>
            <a:pPr indent="-311150" lvl="0" marL="457200" rtl="0" algn="l">
              <a:spcBef>
                <a:spcPts val="0"/>
              </a:spcBef>
              <a:spcAft>
                <a:spcPts val="0"/>
              </a:spcAft>
              <a:buClr>
                <a:schemeClr val="dk1"/>
              </a:buClr>
              <a:buSzPts val="1300"/>
              <a:buChar char="●"/>
            </a:pPr>
            <a:r>
              <a:rPr lang="es" sz="1300">
                <a:solidFill>
                  <a:schemeClr val="dk1"/>
                </a:solidFill>
              </a:rPr>
              <a:t>Our method is flexible to accept more channels without altering the learning mechanism and network design.</a:t>
            </a:r>
            <a:endParaRPr sz="1300">
              <a:solidFill>
                <a:schemeClr val="dk1"/>
              </a:solidFill>
            </a:endParaRPr>
          </a:p>
          <a:p>
            <a:pPr indent="-311150" lvl="0" marL="457200" rtl="0" algn="l">
              <a:spcBef>
                <a:spcPts val="0"/>
              </a:spcBef>
              <a:spcAft>
                <a:spcPts val="0"/>
              </a:spcAft>
              <a:buClr>
                <a:schemeClr val="dk1"/>
              </a:buClr>
              <a:buSzPts val="1300"/>
              <a:buChar char="●"/>
            </a:pPr>
            <a:r>
              <a:rPr lang="es" sz="1300">
                <a:solidFill>
                  <a:schemeClr val="dk1"/>
                </a:solidFill>
              </a:rPr>
              <a:t>In particular, it can readily deal with three channels simultaneously by setting the input channels to c = 3.</a:t>
            </a:r>
            <a:endParaRPr sz="1300">
              <a:solidFill>
                <a:schemeClr val="dk1"/>
              </a:solidFill>
            </a:endParaRPr>
          </a:p>
          <a:p>
            <a:pPr indent="-311150" lvl="0" marL="457200" rtl="0" algn="l">
              <a:spcBef>
                <a:spcPts val="0"/>
              </a:spcBef>
              <a:spcAft>
                <a:spcPts val="0"/>
              </a:spcAft>
              <a:buClr>
                <a:schemeClr val="dk1"/>
              </a:buClr>
              <a:buSzPts val="1300"/>
              <a:buChar char="●"/>
            </a:pPr>
            <a:r>
              <a:rPr lang="es" sz="1300">
                <a:solidFill>
                  <a:schemeClr val="dk1"/>
                </a:solidFill>
              </a:rPr>
              <a:t>However Performing on the Y channel leads to much better performance as it is the Luminance Channel</a:t>
            </a:r>
            <a:endParaRPr sz="1300">
              <a:solidFill>
                <a:schemeClr val="dk1"/>
              </a:solidFill>
            </a:endParaRPr>
          </a:p>
          <a:p>
            <a:pPr indent="-311150" lvl="0" marL="457200" rtl="0" algn="l">
              <a:spcBef>
                <a:spcPts val="0"/>
              </a:spcBef>
              <a:spcAft>
                <a:spcPts val="0"/>
              </a:spcAft>
              <a:buClr>
                <a:schemeClr val="dk1"/>
              </a:buClr>
              <a:buSzPts val="1300"/>
              <a:buChar char="●"/>
            </a:pPr>
            <a:r>
              <a:rPr lang="es" sz="1300">
                <a:solidFill>
                  <a:schemeClr val="dk1"/>
                </a:solidFill>
              </a:rPr>
              <a:t>But also if we use </a:t>
            </a:r>
            <a:r>
              <a:rPr b="1" lang="es" sz="1300">
                <a:solidFill>
                  <a:schemeClr val="dk1"/>
                </a:solidFill>
              </a:rPr>
              <a:t>Y pre-train</a:t>
            </a:r>
            <a:r>
              <a:rPr lang="es" sz="1300">
                <a:solidFill>
                  <a:schemeClr val="dk1"/>
                </a:solidFill>
              </a:rPr>
              <a:t> we get much better performance than the original method as described in the channel</a:t>
            </a:r>
            <a:endParaRPr sz="1300">
              <a:solidFill>
                <a:schemeClr val="dk1"/>
              </a:solidFill>
            </a:endParaRPr>
          </a:p>
          <a:p>
            <a:pPr indent="-311150" lvl="1" marL="914400" rtl="0" algn="l">
              <a:spcBef>
                <a:spcPts val="0"/>
              </a:spcBef>
              <a:spcAft>
                <a:spcPts val="0"/>
              </a:spcAft>
              <a:buClr>
                <a:schemeClr val="dk1"/>
              </a:buClr>
              <a:buSzPts val="1300"/>
              <a:buChar char="○"/>
            </a:pPr>
            <a:r>
              <a:rPr lang="es" sz="1300">
                <a:solidFill>
                  <a:schemeClr val="dk1"/>
                </a:solidFill>
              </a:rPr>
              <a:t>first, to guarantee the performance on  the Y channel, we only use the MSE of the Y channel as the loss to pre-train the network. </a:t>
            </a:r>
            <a:endParaRPr sz="1300">
              <a:solidFill>
                <a:schemeClr val="dk1"/>
              </a:solidFill>
            </a:endParaRPr>
          </a:p>
          <a:p>
            <a:pPr indent="-311150" lvl="1" marL="914400" rtl="0" algn="l">
              <a:spcBef>
                <a:spcPts val="0"/>
              </a:spcBef>
              <a:spcAft>
                <a:spcPts val="0"/>
              </a:spcAft>
              <a:buClr>
                <a:schemeClr val="dk1"/>
              </a:buClr>
              <a:buSzPts val="1300"/>
              <a:buChar char="○"/>
            </a:pPr>
            <a:r>
              <a:rPr lang="es" sz="1300">
                <a:solidFill>
                  <a:schemeClr val="dk1"/>
                </a:solidFill>
              </a:rPr>
              <a:t>Then we employ the MSE of all channels to fine-tune the parameters	</a:t>
            </a:r>
            <a:endParaRPr sz="1300">
              <a:solidFill>
                <a:schemeClr val="dk1"/>
              </a:solidFill>
            </a:endParaRPr>
          </a:p>
          <a:p>
            <a:pPr indent="0" lvl="0" marL="457200" rtl="0" algn="l">
              <a:spcBef>
                <a:spcPts val="0"/>
              </a:spcBef>
              <a:spcAft>
                <a:spcPts val="0"/>
              </a:spcAft>
              <a:buNone/>
            </a:pPr>
            <a:r>
              <a:t/>
            </a:r>
            <a:endParaRPr sz="13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5c99e1ede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c99e1ede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5ba3f769e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ba3f769e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sz="1400"/>
              <a:t>The problem of Super-Resolution (SR) is a classical computer vision problem that aims at generating High Resolution image from Low Resolution Image</a:t>
            </a:r>
            <a:endParaRPr sz="1400"/>
          </a:p>
          <a:p>
            <a:pPr indent="0" lvl="0" marL="0" rtl="0" algn="l">
              <a:spcBef>
                <a:spcPts val="0"/>
              </a:spcBef>
              <a:spcAft>
                <a:spcPts val="0"/>
              </a:spcAft>
              <a:buNone/>
            </a:pPr>
            <a:r>
              <a:rPr lang="es" sz="1400"/>
              <a:t>Use cases:</a:t>
            </a:r>
            <a:endParaRPr sz="1400"/>
          </a:p>
          <a:p>
            <a:pPr indent="0" lvl="0" marL="0" rtl="0" algn="l">
              <a:spcBef>
                <a:spcPts val="0"/>
              </a:spcBef>
              <a:spcAft>
                <a:spcPts val="0"/>
              </a:spcAft>
              <a:buNone/>
            </a:pPr>
            <a:r>
              <a:rPr lang="es" sz="1400"/>
              <a:t>Applied in situations bound my technical/natural limitations such as old images or CCTV footage in factories where weather conditions lead to blurry images that require denoising and SR for study.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s" sz="1800"/>
              <a:t>Algorithm Types</a:t>
            </a:r>
            <a:endParaRPr b="1" sz="1800"/>
          </a:p>
          <a:p>
            <a:pPr indent="-317500" lvl="0" marL="457200" rtl="0" algn="l">
              <a:spcBef>
                <a:spcPts val="0"/>
              </a:spcBef>
              <a:spcAft>
                <a:spcPts val="0"/>
              </a:spcAft>
              <a:buSzPts val="1400"/>
              <a:buChar char="●"/>
            </a:pPr>
            <a:r>
              <a:rPr b="1" lang="es" sz="1400"/>
              <a:t>Patch Example Based</a:t>
            </a:r>
            <a:endParaRPr b="1" sz="1400"/>
          </a:p>
          <a:p>
            <a:pPr indent="-317500" lvl="1" marL="914400" rtl="0" algn="l">
              <a:spcBef>
                <a:spcPts val="0"/>
              </a:spcBef>
              <a:spcAft>
                <a:spcPts val="0"/>
              </a:spcAft>
              <a:buSzPts val="1400"/>
              <a:buChar char="○"/>
            </a:pPr>
            <a:r>
              <a:rPr lang="es" sz="1400"/>
              <a:t>They learn using </a:t>
            </a:r>
            <a:r>
              <a:rPr b="1" lang="es" sz="1400"/>
              <a:t>internal (</a:t>
            </a:r>
            <a:r>
              <a:rPr lang="es" sz="1400"/>
              <a:t>image that we want to resolve) </a:t>
            </a:r>
            <a:r>
              <a:rPr b="1" lang="es" sz="1400"/>
              <a:t>or external (</a:t>
            </a:r>
            <a:r>
              <a:rPr lang="es" sz="1400"/>
              <a:t>images that are used externally to learn information - not the one that is desired to be resolved) example patches and find mapping </a:t>
            </a:r>
            <a:r>
              <a:rPr lang="es" sz="1400"/>
              <a:t>between</a:t>
            </a:r>
            <a:r>
              <a:rPr lang="es" sz="1400"/>
              <a:t> low and high resolution patches. These give state of the art performance.</a:t>
            </a:r>
            <a:endParaRPr sz="1400"/>
          </a:p>
          <a:p>
            <a:pPr indent="-317500" lvl="1" marL="914400" rtl="0" algn="l">
              <a:spcBef>
                <a:spcPts val="0"/>
              </a:spcBef>
              <a:spcAft>
                <a:spcPts val="0"/>
              </a:spcAft>
              <a:buSzPts val="1400"/>
              <a:buChar char="○"/>
            </a:pPr>
            <a:r>
              <a:rPr lang="es" sz="1400"/>
              <a:t>Sparse Coding and the model we are going tol are examples of this method	</a:t>
            </a:r>
            <a:endParaRPr sz="1400"/>
          </a:p>
          <a:p>
            <a:pPr indent="-317500" lvl="0" marL="457200" rtl="0" algn="l">
              <a:spcBef>
                <a:spcPts val="0"/>
              </a:spcBef>
              <a:spcAft>
                <a:spcPts val="0"/>
              </a:spcAft>
              <a:buSzPts val="1400"/>
              <a:buChar char="●"/>
            </a:pPr>
            <a:r>
              <a:rPr b="1" lang="es" sz="1400"/>
              <a:t>Prediction Models</a:t>
            </a:r>
            <a:endParaRPr b="1" sz="1400"/>
          </a:p>
          <a:p>
            <a:pPr indent="-317500" lvl="1" marL="914400" rtl="0" algn="l">
              <a:spcBef>
                <a:spcPts val="0"/>
              </a:spcBef>
              <a:spcAft>
                <a:spcPts val="0"/>
              </a:spcAft>
              <a:buSzPts val="1400"/>
              <a:buChar char="○"/>
            </a:pPr>
            <a:r>
              <a:rPr lang="es" sz="1400"/>
              <a:t>Generate HR images from LR inputs through a predefined mathematical formula without training data.</a:t>
            </a:r>
            <a:endParaRPr sz="1400"/>
          </a:p>
          <a:p>
            <a:pPr indent="-317500" lvl="1" marL="914400" rtl="0" algn="l">
              <a:spcBef>
                <a:spcPts val="0"/>
              </a:spcBef>
              <a:spcAft>
                <a:spcPts val="0"/>
              </a:spcAft>
              <a:buSzPts val="1400"/>
              <a:buChar char="○"/>
            </a:pPr>
            <a:r>
              <a:rPr lang="es" sz="1400"/>
              <a:t>Interpolation-based methods like </a:t>
            </a:r>
            <a:r>
              <a:rPr b="1" lang="es" sz="1400"/>
              <a:t>bilinear, bicubic, and Lanczos Interpolations</a:t>
            </a:r>
            <a:r>
              <a:rPr lang="es" sz="1400"/>
              <a:t> are examples of this method</a:t>
            </a:r>
            <a:endParaRPr sz="1400"/>
          </a:p>
          <a:p>
            <a:pPr indent="-317500" lvl="2" marL="1371600" rtl="0" algn="l">
              <a:spcBef>
                <a:spcPts val="0"/>
              </a:spcBef>
              <a:spcAft>
                <a:spcPts val="0"/>
              </a:spcAft>
              <a:buSzPts val="1400"/>
              <a:buChar char="■"/>
            </a:pPr>
            <a:r>
              <a:rPr lang="es" sz="1400"/>
              <a:t>They generate HR pixel intensities by weighted averaging neighboring LR pixel values</a:t>
            </a:r>
            <a:endParaRPr sz="1400"/>
          </a:p>
          <a:p>
            <a:pPr indent="-317500" lvl="0" marL="457200" rtl="0" algn="l">
              <a:spcBef>
                <a:spcPts val="0"/>
              </a:spcBef>
              <a:spcAft>
                <a:spcPts val="0"/>
              </a:spcAft>
              <a:buSzPts val="1400"/>
              <a:buChar char="●"/>
            </a:pPr>
            <a:r>
              <a:rPr b="1" lang="es" sz="1400"/>
              <a:t>Edge Based Methods</a:t>
            </a:r>
            <a:endParaRPr b="1" sz="1400"/>
          </a:p>
          <a:p>
            <a:pPr indent="-317500" lvl="1" marL="914400" rtl="0" algn="l">
              <a:spcBef>
                <a:spcPts val="0"/>
              </a:spcBef>
              <a:spcAft>
                <a:spcPts val="0"/>
              </a:spcAft>
              <a:buSzPts val="1400"/>
              <a:buChar char="○"/>
            </a:pPr>
            <a:r>
              <a:rPr lang="es" sz="1400"/>
              <a:t>They learn information from the edge features of images  for reconstructing HR images. </a:t>
            </a:r>
            <a:endParaRPr sz="1400"/>
          </a:p>
          <a:p>
            <a:pPr indent="-317500" lvl="1" marL="914400" rtl="0" algn="l">
              <a:spcBef>
                <a:spcPts val="0"/>
              </a:spcBef>
              <a:spcAft>
                <a:spcPts val="0"/>
              </a:spcAft>
              <a:buSzPts val="1400"/>
              <a:buChar char="○"/>
            </a:pPr>
            <a:r>
              <a:rPr b="1" lang="es" sz="1400"/>
              <a:t>Depth and width manipulation</a:t>
            </a:r>
            <a:r>
              <a:rPr lang="es" sz="1400"/>
              <a:t> of an edge,  or </a:t>
            </a:r>
            <a:r>
              <a:rPr b="1" lang="es" sz="1400"/>
              <a:t>gradient profile </a:t>
            </a:r>
            <a:r>
              <a:rPr lang="es" sz="1400"/>
              <a:t>method are some of the examples</a:t>
            </a:r>
            <a:endParaRPr sz="1400"/>
          </a:p>
          <a:p>
            <a:pPr indent="-317500" lvl="1" marL="914400" rtl="0" algn="l">
              <a:spcBef>
                <a:spcPts val="0"/>
              </a:spcBef>
              <a:spcAft>
                <a:spcPts val="0"/>
              </a:spcAft>
              <a:buSzPts val="1400"/>
              <a:buChar char="○"/>
            </a:pPr>
            <a:r>
              <a:rPr lang="es" sz="1400"/>
              <a:t> The HR images have high-quality edges with </a:t>
            </a:r>
            <a:r>
              <a:rPr b="1" lang="es" sz="1400"/>
              <a:t>proper sharpness and limited artifacts</a:t>
            </a:r>
            <a:r>
              <a:rPr lang="es" sz="1400"/>
              <a:t>.</a:t>
            </a:r>
            <a:endParaRPr sz="1400"/>
          </a:p>
          <a:p>
            <a:pPr indent="-317500" lvl="1" marL="914400" rtl="0" algn="l">
              <a:spcBef>
                <a:spcPts val="0"/>
              </a:spcBef>
              <a:spcAft>
                <a:spcPts val="0"/>
              </a:spcAft>
              <a:buSzPts val="1400"/>
              <a:buChar char="○"/>
            </a:pPr>
            <a:r>
              <a:rPr lang="es" sz="1400"/>
              <a:t>Less effective at </a:t>
            </a:r>
            <a:r>
              <a:rPr b="1" lang="es" sz="1400"/>
              <a:t>high-frequency structures such as textures</a:t>
            </a:r>
            <a:endParaRPr b="1" sz="1400"/>
          </a:p>
          <a:p>
            <a:pPr indent="0" lvl="0" marL="457200" rtl="0" algn="l">
              <a:spcBef>
                <a:spcPts val="0"/>
              </a:spcBef>
              <a:spcAft>
                <a:spcPts val="0"/>
              </a:spcAft>
              <a:buNone/>
            </a:pPr>
            <a:r>
              <a:rPr b="1" lang="es" sz="1400"/>
              <a:t>		</a:t>
            </a:r>
            <a:endParaRPr b="1" sz="1400"/>
          </a:p>
          <a:p>
            <a:pPr indent="-317500" lvl="0" marL="457200" rtl="0" algn="l">
              <a:spcBef>
                <a:spcPts val="0"/>
              </a:spcBef>
              <a:spcAft>
                <a:spcPts val="0"/>
              </a:spcAft>
              <a:buSzPts val="1400"/>
              <a:buChar char="●"/>
            </a:pPr>
            <a:r>
              <a:rPr b="1" lang="es" sz="1400"/>
              <a:t>Image Statistical Methods</a:t>
            </a:r>
            <a:endParaRPr b="1" sz="1400"/>
          </a:p>
          <a:p>
            <a:pPr indent="-317500" lvl="1" marL="914400" rtl="0" algn="l">
              <a:spcBef>
                <a:spcPts val="0"/>
              </a:spcBef>
              <a:spcAft>
                <a:spcPts val="0"/>
              </a:spcAft>
              <a:buSzPts val="1400"/>
              <a:buChar char="○"/>
            </a:pPr>
            <a:r>
              <a:rPr lang="es" sz="1400"/>
              <a:t>Various image properties can be exploited to predict HR images from LR images. </a:t>
            </a:r>
            <a:endParaRPr sz="1400"/>
          </a:p>
          <a:p>
            <a:pPr indent="-317500" lvl="1" marL="914400" rtl="0" algn="l">
              <a:spcBef>
                <a:spcPts val="0"/>
              </a:spcBef>
              <a:spcAft>
                <a:spcPts val="0"/>
              </a:spcAft>
              <a:buSzPts val="1400"/>
              <a:buChar char="○"/>
            </a:pPr>
            <a:r>
              <a:rPr lang="es" sz="1400"/>
              <a:t>The </a:t>
            </a:r>
            <a:r>
              <a:rPr b="1" lang="es" sz="1400"/>
              <a:t>heavy-tailed gradient distribution</a:t>
            </a:r>
            <a:r>
              <a:rPr lang="es" sz="1400"/>
              <a:t>,</a:t>
            </a:r>
            <a:r>
              <a:rPr b="1" lang="es" sz="1400"/>
              <a:t>sparsity property of large gradients </a:t>
            </a:r>
            <a:r>
              <a:rPr lang="es" sz="1400"/>
              <a:t>are some such properties that are exploited</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0b4c9314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00b4c9314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t>Demonstrate that deep learning is useful in the classical computer vision problem of superresolution, and can achieve good quality and speed.</a:t>
            </a:r>
            <a:endParaRPr sz="1400"/>
          </a:p>
          <a:p>
            <a:pPr indent="0" lvl="0" marL="0" rtl="0" algn="l">
              <a:spcBef>
                <a:spcPts val="0"/>
              </a:spcBef>
              <a:spcAft>
                <a:spcPts val="0"/>
              </a:spcAft>
              <a:buClr>
                <a:schemeClr val="dk1"/>
              </a:buClr>
              <a:buSzPts val="1100"/>
              <a:buFont typeface="Arial"/>
              <a:buNone/>
            </a:pPr>
            <a:r>
              <a:rPr lang="es" sz="1400"/>
              <a:t>Build a CNN (preferred 3 layered) that incorporates all the functionalities  in the form of end-to-end mapping:</a:t>
            </a:r>
            <a:endParaRPr sz="1400"/>
          </a:p>
          <a:p>
            <a:pPr indent="0" lvl="0" marL="0" rtl="0" algn="l">
              <a:spcBef>
                <a:spcPts val="0"/>
              </a:spcBef>
              <a:spcAft>
                <a:spcPts val="0"/>
              </a:spcAft>
              <a:buClr>
                <a:schemeClr val="dk1"/>
              </a:buClr>
              <a:buSzPts val="1100"/>
              <a:buFont typeface="Arial"/>
              <a:buNone/>
            </a:pPr>
            <a:r>
              <a:rPr lang="es" sz="1400"/>
              <a:t>Feature extraction</a:t>
            </a:r>
            <a:endParaRPr sz="1400"/>
          </a:p>
          <a:p>
            <a:pPr indent="0" lvl="0" marL="0" rtl="0" algn="l">
              <a:spcBef>
                <a:spcPts val="0"/>
              </a:spcBef>
              <a:spcAft>
                <a:spcPts val="0"/>
              </a:spcAft>
              <a:buClr>
                <a:schemeClr val="dk1"/>
              </a:buClr>
              <a:buSzPts val="1100"/>
              <a:buFont typeface="Arial"/>
              <a:buNone/>
            </a:pPr>
            <a:r>
              <a:rPr lang="es" sz="1400"/>
              <a:t>Resolution enhancement</a:t>
            </a:r>
            <a:endParaRPr sz="1400"/>
          </a:p>
          <a:p>
            <a:pPr indent="0" lvl="0" marL="0" rtl="0" algn="l">
              <a:spcBef>
                <a:spcPts val="0"/>
              </a:spcBef>
              <a:spcAft>
                <a:spcPts val="0"/>
              </a:spcAft>
              <a:buClr>
                <a:schemeClr val="dk1"/>
              </a:buClr>
              <a:buSzPts val="1100"/>
              <a:buFont typeface="Arial"/>
              <a:buNone/>
            </a:pPr>
            <a:r>
              <a:rPr lang="es" sz="1400"/>
              <a:t>Classification</a:t>
            </a:r>
            <a:endParaRPr sz="1400"/>
          </a:p>
          <a:p>
            <a:pPr indent="0" lvl="0" marL="0" rtl="0" algn="l">
              <a:spcBef>
                <a:spcPts val="0"/>
              </a:spcBef>
              <a:spcAft>
                <a:spcPts val="0"/>
              </a:spcAft>
              <a:buClr>
                <a:schemeClr val="dk1"/>
              </a:buClr>
              <a:buSzPts val="1100"/>
              <a:buFont typeface="Arial"/>
              <a:buNone/>
            </a:pPr>
            <a:r>
              <a:rPr lang="es" sz="1400"/>
              <a:t>Error analysis.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5bb3dc62fd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bb3dc62fd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500"/>
              <a:t>Why these Datasets?</a:t>
            </a:r>
            <a:endParaRPr b="1" sz="1500"/>
          </a:p>
          <a:p>
            <a:pPr indent="0" lvl="0" marL="0" rtl="0" algn="l">
              <a:spcBef>
                <a:spcPts val="0"/>
              </a:spcBef>
              <a:spcAft>
                <a:spcPts val="0"/>
              </a:spcAft>
              <a:buClr>
                <a:schemeClr val="dk1"/>
              </a:buClr>
              <a:buSzPts val="1100"/>
              <a:buFont typeface="Arial"/>
              <a:buNone/>
            </a:pPr>
            <a:r>
              <a:rPr lang="es" sz="1500">
                <a:solidFill>
                  <a:schemeClr val="dk1"/>
                </a:solidFill>
              </a:rPr>
              <a:t>SRCNN </a:t>
            </a:r>
            <a:r>
              <a:rPr lang="es" sz="1500">
                <a:solidFill>
                  <a:schemeClr val="dk1"/>
                </a:solidFill>
              </a:rPr>
              <a:t>Requires </a:t>
            </a:r>
            <a:r>
              <a:rPr b="1" lang="es" sz="1500">
                <a:solidFill>
                  <a:schemeClr val="dk1"/>
                </a:solidFill>
              </a:rPr>
              <a:t>diverse data </a:t>
            </a:r>
            <a:r>
              <a:rPr lang="es" sz="1500">
                <a:solidFill>
                  <a:schemeClr val="dk1"/>
                </a:solidFill>
              </a:rPr>
              <a:t>spanning a </a:t>
            </a:r>
            <a:r>
              <a:rPr b="1" lang="es" sz="1500">
                <a:solidFill>
                  <a:schemeClr val="dk1"/>
                </a:solidFill>
              </a:rPr>
              <a:t>multitude of colors </a:t>
            </a:r>
            <a:r>
              <a:rPr lang="es" sz="1500">
                <a:solidFill>
                  <a:schemeClr val="dk1"/>
                </a:solidFill>
              </a:rPr>
              <a:t>generally high contrasting to distinguish between features easily</a:t>
            </a:r>
            <a:endParaRPr b="1"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b="1" lang="es" sz="1500"/>
              <a:t>Berkeley Segmentation Dataset 500</a:t>
            </a:r>
            <a:endParaRPr b="1" sz="1500"/>
          </a:p>
          <a:p>
            <a:pPr indent="0" lvl="0" marL="0" rtl="0" algn="l">
              <a:spcBef>
                <a:spcPts val="0"/>
              </a:spcBef>
              <a:spcAft>
                <a:spcPts val="0"/>
              </a:spcAft>
              <a:buNone/>
            </a:pPr>
            <a:r>
              <a:rPr lang="es" sz="1500"/>
              <a:t>The dataset consists of 500 natural images, ground-truth human annotations and benchmarking code. </a:t>
            </a:r>
            <a:r>
              <a:rPr lang="es" sz="1500">
                <a:solidFill>
                  <a:schemeClr val="dk1"/>
                </a:solidFill>
              </a:rPr>
              <a:t>Each image was segmented by five different subjects on average. </a:t>
            </a:r>
            <a:r>
              <a:rPr b="1" lang="es" sz="1500">
                <a:solidFill>
                  <a:schemeClr val="dk1"/>
                </a:solidFill>
              </a:rPr>
              <a:t>BSDS200 </a:t>
            </a:r>
            <a:r>
              <a:rPr lang="es" sz="1500">
                <a:solidFill>
                  <a:schemeClr val="dk1"/>
                </a:solidFill>
              </a:rPr>
              <a:t>is an older version of BSDS 500 comprising of less and old images.</a:t>
            </a:r>
            <a:endParaRPr sz="1500"/>
          </a:p>
          <a:p>
            <a:pPr indent="0" lvl="0" marL="0" rtl="0" algn="l">
              <a:spcBef>
                <a:spcPts val="0"/>
              </a:spcBef>
              <a:spcAft>
                <a:spcPts val="0"/>
              </a:spcAft>
              <a:buNone/>
            </a:pPr>
            <a:r>
              <a:t/>
            </a:r>
            <a:endParaRPr b="1" sz="1500">
              <a:solidFill>
                <a:schemeClr val="dk1"/>
              </a:solidFill>
            </a:endParaRPr>
          </a:p>
          <a:p>
            <a:pPr indent="0" lvl="0" marL="0" rtl="0" algn="l">
              <a:spcBef>
                <a:spcPts val="0"/>
              </a:spcBef>
              <a:spcAft>
                <a:spcPts val="0"/>
              </a:spcAft>
              <a:buNone/>
            </a:pPr>
            <a:r>
              <a:rPr b="1" lang="es" sz="1500">
                <a:solidFill>
                  <a:schemeClr val="dk1"/>
                </a:solidFill>
              </a:rPr>
              <a:t>Set 5 and 14</a:t>
            </a:r>
            <a:endParaRPr sz="1500">
              <a:solidFill>
                <a:schemeClr val="dk1"/>
              </a:solidFill>
            </a:endParaRPr>
          </a:p>
          <a:p>
            <a:pPr indent="0" lvl="0" marL="0" rtl="0" algn="l">
              <a:spcBef>
                <a:spcPts val="0"/>
              </a:spcBef>
              <a:spcAft>
                <a:spcPts val="0"/>
              </a:spcAft>
              <a:buNone/>
            </a:pPr>
            <a:r>
              <a:rPr lang="es" sz="1500">
                <a:solidFill>
                  <a:schemeClr val="dk1"/>
                </a:solidFill>
              </a:rPr>
              <a:t>Set 5 (Consisting of 5 images) and Set 14 (Consisting of 14 images) is a standard dataset to evaluate the performance of super resolution of images.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s" sz="1500">
                <a:solidFill>
                  <a:schemeClr val="dk1"/>
                </a:solidFill>
              </a:rPr>
              <a:t>Training - BSDS Train and Test Dataset</a:t>
            </a:r>
            <a:endParaRPr sz="1500">
              <a:solidFill>
                <a:schemeClr val="dk1"/>
              </a:solidFill>
            </a:endParaRPr>
          </a:p>
          <a:p>
            <a:pPr indent="0" lvl="0" marL="0" rtl="0" algn="l">
              <a:spcBef>
                <a:spcPts val="0"/>
              </a:spcBef>
              <a:spcAft>
                <a:spcPts val="0"/>
              </a:spcAft>
              <a:buNone/>
            </a:pPr>
            <a:r>
              <a:rPr lang="es" sz="1500">
                <a:solidFill>
                  <a:schemeClr val="dk1"/>
                </a:solidFill>
              </a:rPr>
              <a:t>Validation - BSDS Validation Dataset</a:t>
            </a:r>
            <a:endParaRPr sz="1500">
              <a:solidFill>
                <a:schemeClr val="dk1"/>
              </a:solidFill>
            </a:endParaRPr>
          </a:p>
          <a:p>
            <a:pPr indent="0" lvl="0" marL="0" rtl="0" algn="l">
              <a:spcBef>
                <a:spcPts val="0"/>
              </a:spcBef>
              <a:spcAft>
                <a:spcPts val="0"/>
              </a:spcAft>
              <a:buClr>
                <a:schemeClr val="dk1"/>
              </a:buClr>
              <a:buSzPts val="1100"/>
              <a:buFont typeface="Arial"/>
              <a:buNone/>
            </a:pPr>
            <a:r>
              <a:rPr lang="es" sz="1500">
                <a:solidFill>
                  <a:schemeClr val="dk1"/>
                </a:solidFill>
              </a:rPr>
              <a:t>Evaluation - BSDS 200, Set 5 and Set 14</a:t>
            </a:r>
            <a:endParaRPr sz="1500">
              <a:solidFill>
                <a:schemeClr val="dk1"/>
              </a:solidFill>
            </a:endParaRPr>
          </a:p>
          <a:p>
            <a:pPr indent="0" lvl="0" marL="0" rtl="0" algn="l">
              <a:spcBef>
                <a:spcPts val="0"/>
              </a:spcBef>
              <a:spcAft>
                <a:spcPts val="0"/>
              </a:spcAft>
              <a:buNone/>
            </a:pPr>
            <a:r>
              <a:t/>
            </a:r>
            <a:endParaRPr sz="1500"/>
          </a:p>
          <a:p>
            <a:pPr indent="0" lvl="0" marL="0" rtl="0" algn="l">
              <a:spcBef>
                <a:spcPts val="0"/>
              </a:spcBef>
              <a:spcAft>
                <a:spcPts val="0"/>
              </a:spcAft>
              <a:buNone/>
            </a:pPr>
            <a:r>
              <a:rPr lang="es" sz="1500"/>
              <a:t>It is used for the purpose of prediction and gives a comprehensive analysis about the performance of ML model with respect to real world data</a:t>
            </a:r>
            <a:endParaRPr sz="1500"/>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5dc4e38d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dc4e38d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Roboto"/>
                <a:ea typeface="Roboto"/>
                <a:cs typeface="Roboto"/>
                <a:sym typeface="Roboto"/>
              </a:rPr>
              <a:t>Crop </a:t>
            </a:r>
            <a:r>
              <a:rPr lang="es" sz="1000">
                <a:solidFill>
                  <a:schemeClr val="dk1"/>
                </a:solidFill>
                <a:latin typeface="Roboto"/>
                <a:ea typeface="Roboto"/>
                <a:cs typeface="Roboto"/>
                <a:sym typeface="Roboto"/>
              </a:rPr>
              <a:t>the</a:t>
            </a:r>
            <a:r>
              <a:rPr lang="es" sz="1000">
                <a:solidFill>
                  <a:schemeClr val="dk1"/>
                </a:solidFill>
                <a:latin typeface="Roboto"/>
                <a:ea typeface="Roboto"/>
                <a:cs typeface="Roboto"/>
                <a:sym typeface="Roboto"/>
              </a:rPr>
              <a:t> image into standard size and extract patches of 1024 (matrix size of 32 * 32) pixels making it easy to pre-process and carry out the encoding</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a:p>
            <a:pPr indent="0" lvl="0" marL="0" rtl="0" algn="l">
              <a:spcBef>
                <a:spcPts val="0"/>
              </a:spcBef>
              <a:spcAft>
                <a:spcPts val="0"/>
              </a:spcAft>
              <a:buNone/>
            </a:pPr>
            <a:r>
              <a:rPr lang="es" sz="1000">
                <a:solidFill>
                  <a:schemeClr val="dk1"/>
                </a:solidFill>
                <a:latin typeface="Roboto"/>
                <a:ea typeface="Roboto"/>
                <a:cs typeface="Roboto"/>
                <a:sym typeface="Roboto"/>
              </a:rPr>
              <a:t>Converge each image into a NumPy Square Matrix and store them in YCbCr colour spacing.</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a:p>
            <a:pPr indent="0" lvl="0" marL="0" rtl="0" algn="l">
              <a:spcBef>
                <a:spcPts val="0"/>
              </a:spcBef>
              <a:spcAft>
                <a:spcPts val="0"/>
              </a:spcAft>
              <a:buNone/>
            </a:pPr>
            <a:r>
              <a:rPr lang="es" sz="1000">
                <a:solidFill>
                  <a:schemeClr val="dk1"/>
                </a:solidFill>
                <a:latin typeface="Roboto"/>
                <a:ea typeface="Roboto"/>
                <a:cs typeface="Roboto"/>
                <a:sym typeface="Roboto"/>
              </a:rPr>
              <a:t>We distort of Images is done by first separating the colour channels and</a:t>
            </a:r>
            <a:endParaRPr sz="1000">
              <a:solidFill>
                <a:schemeClr val="dk1"/>
              </a:solidFill>
              <a:latin typeface="Roboto"/>
              <a:ea typeface="Roboto"/>
              <a:cs typeface="Roboto"/>
              <a:sym typeface="Roboto"/>
            </a:endParaRPr>
          </a:p>
          <a:p>
            <a:pPr indent="0" lvl="0" marL="0" rtl="0" algn="l">
              <a:spcBef>
                <a:spcPts val="0"/>
              </a:spcBef>
              <a:spcAft>
                <a:spcPts val="0"/>
              </a:spcAft>
              <a:buNone/>
            </a:pPr>
            <a:r>
              <a:rPr lang="es" sz="1000">
                <a:solidFill>
                  <a:schemeClr val="dk1"/>
                </a:solidFill>
                <a:latin typeface="Roboto"/>
                <a:ea typeface="Roboto"/>
                <a:cs typeface="Roboto"/>
                <a:sym typeface="Roboto"/>
              </a:rPr>
              <a:t>applying distortion in Y (luminance) colour channel with the help of the custom function distort_image() using a blurring</a:t>
            </a:r>
            <a:endParaRPr sz="1000">
              <a:solidFill>
                <a:schemeClr val="dk1"/>
              </a:solidFill>
              <a:latin typeface="Roboto"/>
              <a:ea typeface="Roboto"/>
              <a:cs typeface="Roboto"/>
              <a:sym typeface="Roboto"/>
            </a:endParaRPr>
          </a:p>
          <a:p>
            <a:pPr indent="0" lvl="0" marL="0" rtl="0" algn="l">
              <a:spcBef>
                <a:spcPts val="0"/>
              </a:spcBef>
              <a:spcAft>
                <a:spcPts val="0"/>
              </a:spcAft>
              <a:buNone/>
            </a:pPr>
            <a:r>
              <a:rPr lang="es" sz="1000">
                <a:solidFill>
                  <a:schemeClr val="dk1"/>
                </a:solidFill>
                <a:latin typeface="Roboto"/>
                <a:ea typeface="Roboto"/>
                <a:cs typeface="Roboto"/>
                <a:sym typeface="Roboto"/>
              </a:rPr>
              <a:t>factor SIGMA for Gaussian Blurring done by applying a Gaussian filter</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a:p>
            <a:pPr indent="0" lvl="0" marL="0" rtl="0" algn="l">
              <a:spcBef>
                <a:spcPts val="0"/>
              </a:spcBef>
              <a:spcAft>
                <a:spcPts val="0"/>
              </a:spcAft>
              <a:buNone/>
            </a:pPr>
            <a:r>
              <a:rPr lang="es" sz="1000">
                <a:solidFill>
                  <a:schemeClr val="dk1"/>
                </a:solidFill>
                <a:latin typeface="Roboto"/>
                <a:ea typeface="Roboto"/>
                <a:cs typeface="Roboto"/>
                <a:sym typeface="Roboto"/>
              </a:rPr>
              <a:t>Upscaling - The Low-resolution distorted Image is then upscaled to same size (32 * 32) as Ground Truth using</a:t>
            </a:r>
            <a:endParaRPr sz="1000">
              <a:solidFill>
                <a:schemeClr val="dk1"/>
              </a:solidFill>
              <a:latin typeface="Roboto"/>
              <a:ea typeface="Roboto"/>
              <a:cs typeface="Roboto"/>
              <a:sym typeface="Roboto"/>
            </a:endParaRPr>
          </a:p>
          <a:p>
            <a:pPr indent="0" lvl="0" marL="0" rtl="0" algn="l">
              <a:spcBef>
                <a:spcPts val="0"/>
              </a:spcBef>
              <a:spcAft>
                <a:spcPts val="0"/>
              </a:spcAft>
              <a:buNone/>
            </a:pPr>
            <a:r>
              <a:rPr lang="es" sz="1000">
                <a:solidFill>
                  <a:schemeClr val="dk1"/>
                </a:solidFill>
                <a:latin typeface="Roboto"/>
                <a:ea typeface="Roboto"/>
                <a:cs typeface="Roboto"/>
                <a:sym typeface="Roboto"/>
              </a:rPr>
              <a:t>bicubic interpolation and Super Resolution Factor</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a:p>
            <a:pPr indent="0" lvl="0" marL="0" rtl="0" algn="l">
              <a:spcBef>
                <a:spcPts val="0"/>
              </a:spcBef>
              <a:spcAft>
                <a:spcPts val="0"/>
              </a:spcAft>
              <a:buNone/>
            </a:pPr>
            <a:r>
              <a:rPr lang="es" sz="1000">
                <a:solidFill>
                  <a:schemeClr val="dk1"/>
                </a:solidFill>
                <a:latin typeface="Roboto"/>
                <a:ea typeface="Roboto"/>
                <a:cs typeface="Roboto"/>
                <a:sym typeface="Roboto"/>
              </a:rPr>
              <a:t>Normalization - Subtraction of Mean followed by division by Standard Deviation of the training data set</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a:p>
            <a:pPr indent="0" lvl="0" marL="0" rtl="0" algn="l">
              <a:spcBef>
                <a:spcPts val="0"/>
              </a:spcBef>
              <a:spcAft>
                <a:spcPts val="0"/>
              </a:spcAft>
              <a:buNone/>
            </a:pPr>
            <a:r>
              <a:rPr lang="es" sz="1000">
                <a:solidFill>
                  <a:schemeClr val="dk1"/>
                </a:solidFill>
                <a:latin typeface="Roboto"/>
                <a:ea typeface="Roboto"/>
                <a:cs typeface="Roboto"/>
                <a:sym typeface="Roboto"/>
              </a:rPr>
              <a:t>After this a Tensor is created out of the pre-processed image which is then ready for loading into the model</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a:p>
            <a:pPr indent="0" lvl="0" marL="0" rtl="0" algn="l">
              <a:spcBef>
                <a:spcPts val="0"/>
              </a:spcBef>
              <a:spcAft>
                <a:spcPts val="0"/>
              </a:spcAft>
              <a:buNone/>
            </a:pPr>
            <a:r>
              <a:rPr lang="es" sz="1000" u="sng">
                <a:solidFill>
                  <a:schemeClr val="hlink"/>
                </a:solidFill>
                <a:latin typeface="Roboto"/>
                <a:ea typeface="Roboto"/>
                <a:cs typeface="Roboto"/>
                <a:sym typeface="Roboto"/>
                <a:hlinkClick r:id="rId2"/>
              </a:rPr>
              <a:t>https://en.wikipedia.org/wiki/YCbCr</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a:p>
            <a:pPr indent="0" lvl="0" marL="0" rtl="0" algn="l">
              <a:spcBef>
                <a:spcPts val="0"/>
              </a:spcBef>
              <a:spcAft>
                <a:spcPts val="0"/>
              </a:spcAft>
              <a:buNone/>
            </a:pPr>
            <a:r>
              <a:rPr lang="es" sz="1000" u="sng">
                <a:solidFill>
                  <a:schemeClr val="hlink"/>
                </a:solidFill>
                <a:latin typeface="Roboto"/>
                <a:ea typeface="Roboto"/>
                <a:cs typeface="Roboto"/>
                <a:sym typeface="Roboto"/>
                <a:hlinkClick r:id="rId3"/>
              </a:rPr>
              <a:t>https://en.wikipedia.org/wiki/Gaussian_filter</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a:p>
            <a:pPr indent="0" lvl="0" marL="0" rtl="0" algn="l">
              <a:spcBef>
                <a:spcPts val="0"/>
              </a:spcBef>
              <a:spcAft>
                <a:spcPts val="0"/>
              </a:spcAft>
              <a:buNone/>
            </a:pPr>
            <a:r>
              <a:rPr lang="es" sz="1000" u="sng">
                <a:solidFill>
                  <a:schemeClr val="hlink"/>
                </a:solidFill>
                <a:latin typeface="Roboto"/>
                <a:ea typeface="Roboto"/>
                <a:cs typeface="Roboto"/>
                <a:sym typeface="Roboto"/>
                <a:hlinkClick r:id="rId4"/>
              </a:rPr>
              <a:t>https://en.wikipedia.org/wiki/Bicubic_interpolation</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solidFill>
                <a:schemeClr val="dk1"/>
              </a:solidFill>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5c99e1ede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c99e1ede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can see the contrast of images. Original images vs distorted images which were created after </a:t>
            </a:r>
            <a:r>
              <a:rPr lang="es">
                <a:solidFill>
                  <a:schemeClr val="dk1"/>
                </a:solidFill>
              </a:rPr>
              <a:t>applying the Gaussian Filter for blurring by the specified factor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5d564c3ce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d564c3c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Now we will move onto the methodology of the project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00b4c93140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00b4c93140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use example based models as the model learns by image examples. Classified as internal, external and joint.</a:t>
            </a:r>
            <a:endParaRPr/>
          </a:p>
          <a:p>
            <a:pPr indent="0" lvl="0" marL="0" rtl="0" algn="l">
              <a:spcBef>
                <a:spcPts val="0"/>
              </a:spcBef>
              <a:spcAft>
                <a:spcPts val="0"/>
              </a:spcAft>
              <a:buNone/>
            </a:pPr>
            <a:r>
              <a:rPr lang="es"/>
              <a:t>Internal representations e</a:t>
            </a:r>
            <a:r>
              <a:rPr lang="es"/>
              <a:t>xploits internal similarities within the image and creates similarities between the noise and signals that lead to the decrease in resolution and uses this for SR purposes. They learn by Epitome </a:t>
            </a:r>
            <a:r>
              <a:rPr lang="es"/>
              <a:t>matching.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s" u="sng">
                <a:solidFill>
                  <a:schemeClr val="hlink"/>
                </a:solidFill>
                <a:hlinkClick r:id="rId2"/>
              </a:rPr>
              <a:t>https://en.wikipedia.org/wiki/Super-resolution_imaging</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External representations c</a:t>
            </a:r>
            <a:r>
              <a:rPr lang="es"/>
              <a:t>reate a mapping between the LR and HR images and tries to remove the noise by iteratively denoising and deblurring the image. They use a pair of images for training purposes (blurry, target). Learn by </a:t>
            </a:r>
            <a:endParaRPr/>
          </a:p>
          <a:p>
            <a:pPr indent="0" lvl="0" marL="0" rtl="0" algn="l">
              <a:spcBef>
                <a:spcPts val="0"/>
              </a:spcBef>
              <a:spcAft>
                <a:spcPts val="0"/>
              </a:spcAft>
              <a:buNone/>
            </a:pPr>
            <a:r>
              <a:rPr lang="es"/>
              <a:t>SC - sparse coding-based method</a:t>
            </a:r>
            <a:endParaRPr/>
          </a:p>
          <a:p>
            <a:pPr indent="0" lvl="0" marL="0" rtl="0" algn="l">
              <a:spcBef>
                <a:spcPts val="0"/>
              </a:spcBef>
              <a:spcAft>
                <a:spcPts val="0"/>
              </a:spcAft>
              <a:buNone/>
            </a:pPr>
            <a:r>
              <a:rPr lang="es"/>
              <a:t>NE+LLE - neighbour embedding + locally linear embedding method</a:t>
            </a:r>
            <a:endParaRPr/>
          </a:p>
          <a:p>
            <a:pPr indent="0" lvl="0" marL="0" rtl="0" algn="l">
              <a:spcBef>
                <a:spcPts val="0"/>
              </a:spcBef>
              <a:spcAft>
                <a:spcPts val="0"/>
              </a:spcAft>
              <a:buNone/>
            </a:pPr>
            <a:r>
              <a:rPr lang="es"/>
              <a:t>ANR - Anchored Neighbourhood Regression method </a:t>
            </a:r>
            <a:endParaRPr/>
          </a:p>
          <a:p>
            <a:pPr indent="0" lvl="0" marL="0" rtl="0" algn="l">
              <a:spcBef>
                <a:spcPts val="0"/>
              </a:spcBef>
              <a:spcAft>
                <a:spcPts val="0"/>
              </a:spcAft>
              <a:buNone/>
            </a:pPr>
            <a:r>
              <a:rPr lang="es"/>
              <a:t>etc</a:t>
            </a:r>
            <a:endParaRPr/>
          </a:p>
          <a:p>
            <a:pPr indent="0" lvl="0" marL="0" rtl="0" algn="l">
              <a:spcBef>
                <a:spcPts val="0"/>
              </a:spcBef>
              <a:spcAft>
                <a:spcPts val="0"/>
              </a:spcAft>
              <a:buNone/>
            </a:pPr>
            <a:r>
              <a:rPr lang="es"/>
              <a:t>SRCNNs come under this category</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Hybrid representation </a:t>
            </a:r>
            <a:r>
              <a:rPr lang="es">
                <a:solidFill>
                  <a:schemeClr val="dk1"/>
                </a:solidFill>
              </a:rPr>
              <a:t>c</a:t>
            </a:r>
            <a:r>
              <a:rPr lang="es">
                <a:solidFill>
                  <a:schemeClr val="dk1"/>
                </a:solidFill>
              </a:rPr>
              <a:t>ombines both internal and external representation to give best results by both internal and external SR.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 NA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t>Reference</a:t>
            </a:r>
            <a:endParaRPr/>
          </a:p>
          <a:p>
            <a:pPr indent="0" lvl="0" marL="0" rtl="0" algn="l">
              <a:spcBef>
                <a:spcPts val="0"/>
              </a:spcBef>
              <a:spcAft>
                <a:spcPts val="0"/>
              </a:spcAft>
              <a:buNone/>
            </a:pPr>
            <a:r>
              <a:rPr lang="es"/>
              <a:t>A+ - Adjusted Anchored Neighbourhood Regression</a:t>
            </a:r>
            <a:endParaRPr/>
          </a:p>
          <a:p>
            <a:pPr indent="0" lvl="0" marL="0" rtl="0" algn="l">
              <a:spcBef>
                <a:spcPts val="0"/>
              </a:spcBef>
              <a:spcAft>
                <a:spcPts val="0"/>
              </a:spcAft>
              <a:buNone/>
            </a:pPr>
            <a:r>
              <a:rPr lang="es"/>
              <a:t>method [42], and</a:t>
            </a:r>
            <a:endParaRPr/>
          </a:p>
          <a:p>
            <a:pPr indent="0" lvl="0" marL="0" rtl="0" algn="l">
              <a:spcBef>
                <a:spcPts val="0"/>
              </a:spcBef>
              <a:spcAft>
                <a:spcPts val="0"/>
              </a:spcAft>
              <a:buNone/>
            </a:pPr>
            <a:r>
              <a:rPr lang="es"/>
              <a:t>KK - the method described in [25], which achieves</a:t>
            </a:r>
            <a:endParaRPr/>
          </a:p>
          <a:p>
            <a:pPr indent="0" lvl="0" marL="0" rtl="0" algn="l">
              <a:spcBef>
                <a:spcPts val="0"/>
              </a:spcBef>
              <a:spcAft>
                <a:spcPts val="0"/>
              </a:spcAft>
              <a:buNone/>
            </a:pPr>
            <a:r>
              <a:rPr lang="es"/>
              <a:t>the best performance among external examplebased</a:t>
            </a:r>
            <a:endParaRPr/>
          </a:p>
          <a:p>
            <a:pPr indent="0" lvl="0" marL="0" rtl="0" algn="l">
              <a:spcBef>
                <a:spcPts val="0"/>
              </a:spcBef>
              <a:spcAft>
                <a:spcPts val="0"/>
              </a:spcAft>
              <a:buNone/>
            </a:pPr>
            <a:r>
              <a:rPr lang="es"/>
              <a:t>methods, according to the comprehensive</a:t>
            </a:r>
            <a:endParaRPr/>
          </a:p>
          <a:p>
            <a:pPr indent="0" lvl="0" marL="0" rtl="0" algn="l">
              <a:spcBef>
                <a:spcPts val="0"/>
              </a:spcBef>
              <a:spcAft>
                <a:spcPts val="0"/>
              </a:spcAft>
              <a:buNone/>
            </a:pPr>
            <a:r>
              <a:rPr lang="es"/>
              <a:t>evaluation conducted in Yang et al.’s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s" u="sng">
                <a:solidFill>
                  <a:schemeClr val="hlink"/>
                </a:solidFill>
                <a:hlinkClick r:id="rId3"/>
              </a:rPr>
              <a:t>https://towardsdatascience.com/deep-learning-based-super-resolution-with-opencv-4fd736678066</a:t>
            </a:r>
            <a:endParaRPr/>
          </a:p>
          <a:p>
            <a:pPr indent="0" lvl="0" marL="0" rtl="0" algn="l">
              <a:spcBef>
                <a:spcPts val="0"/>
              </a:spcBef>
              <a:spcAft>
                <a:spcPts val="0"/>
              </a:spcAft>
              <a:buNone/>
            </a:pPr>
            <a:r>
              <a:t/>
            </a:r>
            <a:endParaRPr/>
          </a:p>
          <a:p>
            <a:pPr indent="0" lvl="0" marL="0" rtl="0" algn="l">
              <a:spcBef>
                <a:spcPts val="0"/>
              </a:spcBef>
              <a:spcAft>
                <a:spcPts val="0"/>
              </a:spcAft>
              <a:buNone/>
            </a:pPr>
            <a:r>
              <a:rPr lang="es" u="sng">
                <a:solidFill>
                  <a:schemeClr val="hlink"/>
                </a:solidFill>
                <a:hlinkClick r:id="rId4"/>
              </a:rPr>
              <a:t>https://en.wikipedia.org/wiki/Sparse_dictionary_learning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s" u="sng">
                <a:solidFill>
                  <a:schemeClr val="hlink"/>
                </a:solidFill>
                <a:hlinkClick r:id="rId5"/>
              </a:rPr>
              <a:t>https://arxiv.org/pdf/1503.01138.pdf</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Functions from both of them are implemented to give best results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52643"/>
            </a:gs>
            <a:gs pos="100000">
              <a:srgbClr val="04152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hyperlink" Target="https://www.kaggle.com/search?q=super+resolution" TargetMode="External"/><Relationship Id="rId4" Type="http://schemas.openxmlformats.org/officeDocument/2006/relationships/hyperlink" Target="https://paperswithcode.com/dataset/div2k" TargetMode="External"/><Relationship Id="rId5" Type="http://schemas.openxmlformats.org/officeDocument/2006/relationships/hyperlink" Target="https://paperswithcode.com/dataset/urban100" TargetMode="External"/><Relationship Id="rId6" Type="http://schemas.openxmlformats.org/officeDocument/2006/relationships/hyperlink" Target="https://paperswithcode.com/dataset/pir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ctrTitle"/>
          </p:nvPr>
        </p:nvSpPr>
        <p:spPr>
          <a:xfrm>
            <a:off x="4882825" y="2872725"/>
            <a:ext cx="41571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Image Super Resolution using Deep Convolutional Neural Networks</a:t>
            </a:r>
            <a:endParaRPr>
              <a:solidFill>
                <a:schemeClr val="accent1"/>
              </a:solidFill>
            </a:endParaRPr>
          </a:p>
        </p:txBody>
      </p:sp>
      <p:sp>
        <p:nvSpPr>
          <p:cNvPr id="102" name="Google Shape;102;p18"/>
          <p:cNvSpPr txBox="1"/>
          <p:nvPr>
            <p:ph idx="1" type="subTitle"/>
          </p:nvPr>
        </p:nvSpPr>
        <p:spPr>
          <a:xfrm>
            <a:off x="5851275" y="4282388"/>
            <a:ext cx="31296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s">
                <a:solidFill>
                  <a:schemeClr val="accent1"/>
                </a:solidFill>
                <a:latin typeface="Roboto"/>
                <a:ea typeface="Roboto"/>
                <a:cs typeface="Roboto"/>
                <a:sym typeface="Roboto"/>
              </a:rPr>
              <a:t>Rithvika Pervala</a:t>
            </a:r>
            <a:endParaRPr b="1">
              <a:solidFill>
                <a:schemeClr val="accent1"/>
              </a:solidFill>
              <a:latin typeface="Roboto"/>
              <a:ea typeface="Roboto"/>
              <a:cs typeface="Roboto"/>
              <a:sym typeface="Roboto"/>
            </a:endParaRPr>
          </a:p>
          <a:p>
            <a:pPr indent="0" lvl="0" marL="0" rtl="0" algn="r">
              <a:spcBef>
                <a:spcPts val="0"/>
              </a:spcBef>
              <a:spcAft>
                <a:spcPts val="0"/>
              </a:spcAft>
              <a:buNone/>
            </a:pPr>
            <a:r>
              <a:rPr b="1" lang="es">
                <a:solidFill>
                  <a:schemeClr val="accent1"/>
                </a:solidFill>
                <a:latin typeface="Roboto"/>
                <a:ea typeface="Roboto"/>
                <a:cs typeface="Roboto"/>
                <a:sym typeface="Roboto"/>
              </a:rPr>
              <a:t>Shubham Gupta</a:t>
            </a:r>
            <a:endParaRPr b="1">
              <a:solidFill>
                <a:schemeClr val="accent1"/>
              </a:solidFill>
              <a:latin typeface="Roboto"/>
              <a:ea typeface="Roboto"/>
              <a:cs typeface="Roboto"/>
              <a:sym typeface="Roboto"/>
            </a:endParaRPr>
          </a:p>
        </p:txBody>
      </p:sp>
      <p:sp>
        <p:nvSpPr>
          <p:cNvPr id="103" name="Google Shape;103;p18"/>
          <p:cNvSpPr/>
          <p:nvPr/>
        </p:nvSpPr>
        <p:spPr>
          <a:xfrm>
            <a:off x="2238757" y="4488644"/>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a:off x="3470397" y="1215078"/>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3559034"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3624733" y="1459947"/>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a:off x="3378712" y="1082122"/>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a:off x="-226081" y="902208"/>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a:off x="36760" y="2657970"/>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1655007" y="2725228"/>
            <a:ext cx="24"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1031545"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1529537" y="1971857"/>
            <a:ext cx="426367" cy="424831"/>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1075696" y="1926026"/>
            <a:ext cx="301065" cy="297994"/>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1994248" y="196727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1994248" y="209869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1994248" y="2230115"/>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1994248" y="24944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1994248" y="262588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1994248" y="2888730"/>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1994248" y="3020150"/>
            <a:ext cx="987178" cy="38224"/>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1994248" y="32829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58164" y="196727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58164" y="209869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a:off x="58164" y="2363047"/>
            <a:ext cx="1147609" cy="38248"/>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2108848" y="1701385"/>
            <a:ext cx="701422" cy="114648"/>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560907" y="1701385"/>
            <a:ext cx="699886"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1540239" y="2988045"/>
            <a:ext cx="735039" cy="1488386"/>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1210164" y="4037850"/>
            <a:ext cx="76424" cy="382048"/>
          </a:xfrm>
          <a:custGeom>
            <a:rect b="b" l="l" r="r" t="t"/>
            <a:pathLst>
              <a:path extrusionOk="0" h="15922" w="3185">
                <a:moveTo>
                  <a:pt x="0" y="1"/>
                </a:moveTo>
                <a:lnTo>
                  <a:pt x="0" y="15922"/>
                </a:lnTo>
                <a:lnTo>
                  <a:pt x="3185" y="15922"/>
                </a:lnTo>
                <a:lnTo>
                  <a:pt x="318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24523" y="394881"/>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260549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742573" y="2272898"/>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2385439" y="1418388"/>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3338976" y="2473808"/>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a:off x="742741" y="4509280"/>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3910489" y="755070"/>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1221034" y="4212030"/>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707421" y="2509753"/>
            <a:ext cx="195607" cy="1401284"/>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3578878" y="1713623"/>
            <a:ext cx="779358" cy="716707"/>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1387439" y="827319"/>
            <a:ext cx="932182" cy="71670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3328274" y="2971248"/>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3759681"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4206947" y="3632911"/>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3902835" y="2990972"/>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3358844" y="2801628"/>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4240660" y="3481406"/>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a:off x="3623197" y="2875820"/>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4191423" y="3335613"/>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1914609" y="1987070"/>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1742565" y="2580202"/>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1796962" y="2440191"/>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1778629" y="1845187"/>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1647209" y="1518015"/>
            <a:ext cx="213963"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1709860" y="1717486"/>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1658918" y="2705552"/>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828907" y="4537210"/>
            <a:ext cx="309464"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368419" y="4909037"/>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918433" y="4248190"/>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887767" y="4396863"/>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977892" y="4039386"/>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509462" y="4852241"/>
            <a:ext cx="126022"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209260" y="4890537"/>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1331051" y="1643317"/>
            <a:ext cx="230784" cy="230784"/>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2385439" y="588929"/>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2963071" y="588929"/>
            <a:ext cx="230760" cy="230784"/>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493481" y="4066884"/>
            <a:ext cx="453865" cy="58375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a:off x="-398749" y="4164688"/>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398749" y="4238040"/>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398749" y="4311369"/>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3959391" y="2384451"/>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1338705" y="153948"/>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1483875" y="232891"/>
            <a:ext cx="97804" cy="226177"/>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1092516" y="2430305"/>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488898" y="1446198"/>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a:off x="393645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092516" y="2699241"/>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69693" y="1435496"/>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a:off x="849711"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848007" y="158003"/>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a:off x="3445946" y="532397"/>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a:off x="-1256018" y="481959"/>
            <a:ext cx="129909" cy="302217"/>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a:off x="-432366" y="3597758"/>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p:nvPr/>
        </p:nvSpPr>
        <p:spPr>
          <a:xfrm>
            <a:off x="-1074160" y="481959"/>
            <a:ext cx="128373" cy="302217"/>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
          <p:cNvSpPr/>
          <p:nvPr/>
        </p:nvSpPr>
        <p:spPr>
          <a:xfrm>
            <a:off x="-432366" y="1941311"/>
            <a:ext cx="129909" cy="1601450"/>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a:off x="3209091" y="4536010"/>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p:nvPr/>
        </p:nvSpPr>
        <p:spPr>
          <a:xfrm>
            <a:off x="168637" y="4665895"/>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p:nvPr/>
        </p:nvSpPr>
        <p:spPr>
          <a:xfrm>
            <a:off x="-1356869" y="2564773"/>
            <a:ext cx="189513"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p:nvPr/>
        </p:nvSpPr>
        <p:spPr>
          <a:xfrm>
            <a:off x="-1317134" y="1615819"/>
            <a:ext cx="594452" cy="129909"/>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p:nvPr/>
        </p:nvSpPr>
        <p:spPr>
          <a:xfrm>
            <a:off x="3688919" y="3380771"/>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8"/>
          <p:cNvSpPr/>
          <p:nvPr/>
        </p:nvSpPr>
        <p:spPr>
          <a:xfrm>
            <a:off x="3875336" y="3379235"/>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8"/>
          <p:cNvSpPr/>
          <p:nvPr/>
        </p:nvSpPr>
        <p:spPr>
          <a:xfrm>
            <a:off x="3779068" y="3467873"/>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p:nvPr/>
        </p:nvSpPr>
        <p:spPr>
          <a:xfrm>
            <a:off x="3867706" y="3617626"/>
            <a:ext cx="24" cy="24"/>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p:nvPr/>
        </p:nvSpPr>
        <p:spPr>
          <a:xfrm>
            <a:off x="3650719" y="3330334"/>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p:nvPr/>
        </p:nvSpPr>
        <p:spPr>
          <a:xfrm>
            <a:off x="3650719" y="3830030"/>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p:nvPr/>
        </p:nvSpPr>
        <p:spPr>
          <a:xfrm>
            <a:off x="-522515" y="481959"/>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a:off x="-415569" y="478912"/>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a:off x="-1214747" y="100152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a:off x="-1066530" y="100152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930526" y="100152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a:off x="-689088" y="100152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a:off x="12309" y="4484061"/>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a:off x="192632" y="4384722"/>
            <a:ext cx="198679" cy="365252"/>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a:off x="3801989" y="4086729"/>
            <a:ext cx="230760" cy="230784"/>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txBox="1"/>
          <p:nvPr/>
        </p:nvSpPr>
        <p:spPr>
          <a:xfrm>
            <a:off x="3592575" y="1771300"/>
            <a:ext cx="73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accent1"/>
                </a:solidFill>
                <a:latin typeface="Roboto Black"/>
                <a:ea typeface="Roboto Black"/>
                <a:cs typeface="Roboto Black"/>
                <a:sym typeface="Roboto Black"/>
              </a:rPr>
              <a:t>CNN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7"/>
          <p:cNvSpPr/>
          <p:nvPr/>
        </p:nvSpPr>
        <p:spPr>
          <a:xfrm>
            <a:off x="-222702" y="235483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14" name="Google Shape;414;p27"/>
          <p:cNvSpPr/>
          <p:nvPr/>
        </p:nvSpPr>
        <p:spPr>
          <a:xfrm>
            <a:off x="1442100" y="827400"/>
            <a:ext cx="6259800" cy="2670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5" name="Google Shape;415;p27"/>
          <p:cNvPicPr preferRelativeResize="0"/>
          <p:nvPr/>
        </p:nvPicPr>
        <p:blipFill>
          <a:blip r:embed="rId3">
            <a:alphaModFix/>
          </a:blip>
          <a:stretch>
            <a:fillRect/>
          </a:stretch>
        </p:blipFill>
        <p:spPr>
          <a:xfrm>
            <a:off x="1776888" y="1059213"/>
            <a:ext cx="5590226" cy="2216750"/>
          </a:xfrm>
          <a:prstGeom prst="rect">
            <a:avLst/>
          </a:prstGeom>
          <a:noFill/>
          <a:ln>
            <a:noFill/>
          </a:ln>
        </p:spPr>
      </p:pic>
      <p:sp>
        <p:nvSpPr>
          <p:cNvPr id="416" name="Google Shape;416;p27"/>
          <p:cNvSpPr txBox="1"/>
          <p:nvPr>
            <p:ph idx="4294967295" type="ctrTitle"/>
          </p:nvPr>
        </p:nvSpPr>
        <p:spPr>
          <a:xfrm>
            <a:off x="2753250" y="3536450"/>
            <a:ext cx="3789900" cy="125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lt2"/>
                </a:solidFill>
                <a:latin typeface="Roboto"/>
                <a:ea typeface="Roboto"/>
                <a:cs typeface="Roboto"/>
                <a:sym typeface="Roboto"/>
              </a:rPr>
              <a:t>E</a:t>
            </a:r>
            <a:r>
              <a:rPr lang="es" sz="1200">
                <a:solidFill>
                  <a:schemeClr val="lt2"/>
                </a:solidFill>
                <a:latin typeface="Roboto"/>
                <a:ea typeface="Roboto"/>
                <a:cs typeface="Roboto"/>
                <a:sym typeface="Roboto"/>
              </a:rPr>
              <a:t>xternal example-based SR methods</a:t>
            </a:r>
            <a:endParaRPr sz="1200">
              <a:solidFill>
                <a:schemeClr val="lt2"/>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s" sz="1200">
                <a:solidFill>
                  <a:schemeClr val="lt2"/>
                </a:solidFill>
                <a:latin typeface="Roboto"/>
                <a:ea typeface="Roboto"/>
                <a:cs typeface="Roboto"/>
                <a:sym typeface="Roboto"/>
              </a:rPr>
              <a:t>State of the art results (2015)</a:t>
            </a:r>
            <a:endParaRPr sz="1200">
              <a:solidFill>
                <a:schemeClr val="lt2"/>
              </a:solidFill>
              <a:latin typeface="Roboto"/>
              <a:ea typeface="Roboto"/>
              <a:cs typeface="Roboto"/>
              <a:sym typeface="Roboto"/>
            </a:endParaRPr>
          </a:p>
          <a:p>
            <a:pPr indent="0" lvl="0" marL="0" rtl="0" algn="ctr">
              <a:spcBef>
                <a:spcPts val="0"/>
              </a:spcBef>
              <a:spcAft>
                <a:spcPts val="0"/>
              </a:spcAft>
              <a:buNone/>
            </a:pPr>
            <a:r>
              <a:rPr lang="es" sz="1200">
                <a:solidFill>
                  <a:schemeClr val="lt2"/>
                </a:solidFill>
                <a:latin typeface="Roboto"/>
                <a:ea typeface="Roboto"/>
                <a:cs typeface="Roboto"/>
                <a:sym typeface="Roboto"/>
              </a:rPr>
              <a:t>3 layered CNN</a:t>
            </a:r>
            <a:endParaRPr sz="1200">
              <a:solidFill>
                <a:schemeClr val="lt2"/>
              </a:solidFill>
              <a:latin typeface="Roboto"/>
              <a:ea typeface="Roboto"/>
              <a:cs typeface="Roboto"/>
              <a:sym typeface="Roboto"/>
            </a:endParaRPr>
          </a:p>
          <a:p>
            <a:pPr indent="0" lvl="0" marL="0" rtl="0" algn="ctr">
              <a:spcBef>
                <a:spcPts val="0"/>
              </a:spcBef>
              <a:spcAft>
                <a:spcPts val="0"/>
              </a:spcAft>
              <a:buNone/>
            </a:pPr>
            <a:r>
              <a:rPr lang="es" sz="1200">
                <a:solidFill>
                  <a:schemeClr val="lt2"/>
                </a:solidFill>
                <a:latin typeface="Roboto"/>
                <a:ea typeface="Roboto"/>
                <a:cs typeface="Roboto"/>
                <a:sym typeface="Roboto"/>
              </a:rPr>
              <a:t>Fully Feed Forward </a:t>
            </a:r>
            <a:endParaRPr sz="1200">
              <a:solidFill>
                <a:schemeClr val="lt2"/>
              </a:solidFill>
              <a:latin typeface="Roboto"/>
              <a:ea typeface="Roboto"/>
              <a:cs typeface="Roboto"/>
              <a:sym typeface="Roboto"/>
            </a:endParaRPr>
          </a:p>
          <a:p>
            <a:pPr indent="0" lvl="0" marL="0" rtl="0" algn="ctr">
              <a:spcBef>
                <a:spcPts val="0"/>
              </a:spcBef>
              <a:spcAft>
                <a:spcPts val="0"/>
              </a:spcAft>
              <a:buNone/>
            </a:pPr>
            <a:r>
              <a:rPr lang="es" sz="1200">
                <a:solidFill>
                  <a:schemeClr val="lt2"/>
                </a:solidFill>
                <a:latin typeface="Roboto"/>
                <a:ea typeface="Roboto"/>
                <a:cs typeface="Roboto"/>
                <a:sym typeface="Roboto"/>
              </a:rPr>
              <a:t>Representative - Minimal Pre and Post Processing</a:t>
            </a:r>
            <a:endParaRPr sz="1200">
              <a:solidFill>
                <a:schemeClr val="lt2"/>
              </a:solidFill>
              <a:latin typeface="Roboto"/>
              <a:ea typeface="Roboto"/>
              <a:cs typeface="Roboto"/>
              <a:sym typeface="Roboto"/>
            </a:endParaRPr>
          </a:p>
          <a:p>
            <a:pPr indent="0" lvl="0" marL="0" rtl="0" algn="ctr">
              <a:spcBef>
                <a:spcPts val="0"/>
              </a:spcBef>
              <a:spcAft>
                <a:spcPts val="0"/>
              </a:spcAft>
              <a:buNone/>
            </a:pPr>
            <a:r>
              <a:rPr lang="es" sz="1200">
                <a:solidFill>
                  <a:schemeClr val="lt2"/>
                </a:solidFill>
                <a:latin typeface="Roboto"/>
                <a:ea typeface="Roboto"/>
                <a:cs typeface="Roboto"/>
                <a:sym typeface="Roboto"/>
              </a:rPr>
              <a:t>End-to-End Mapping</a:t>
            </a:r>
            <a:endParaRPr sz="1200">
              <a:solidFill>
                <a:schemeClr val="lt2"/>
              </a:solidFill>
              <a:latin typeface="Roboto"/>
              <a:ea typeface="Roboto"/>
              <a:cs typeface="Roboto"/>
              <a:sym typeface="Roboto"/>
            </a:endParaRPr>
          </a:p>
          <a:p>
            <a:pPr indent="0" lvl="0" marL="0" rtl="0" algn="l">
              <a:spcBef>
                <a:spcPts val="0"/>
              </a:spcBef>
              <a:spcAft>
                <a:spcPts val="0"/>
              </a:spcAft>
              <a:buNone/>
            </a:pPr>
            <a:r>
              <a:t/>
            </a:r>
            <a:endParaRPr sz="2700">
              <a:solidFill>
                <a:schemeClr val="lt2"/>
              </a:solidFill>
              <a:latin typeface="Roboto"/>
              <a:ea typeface="Roboto"/>
              <a:cs typeface="Roboto"/>
              <a:sym typeface="Roboto"/>
            </a:endParaRPr>
          </a:p>
          <a:p>
            <a:pPr indent="0" lvl="0" marL="0" rtl="0" algn="l">
              <a:spcBef>
                <a:spcPts val="0"/>
              </a:spcBef>
              <a:spcAft>
                <a:spcPts val="0"/>
              </a:spcAft>
              <a:buNone/>
            </a:pPr>
            <a:r>
              <a:t/>
            </a:r>
            <a:endParaRPr sz="2700">
              <a:solidFill>
                <a:schemeClr val="lt2"/>
              </a:solidFill>
              <a:latin typeface="Roboto"/>
              <a:ea typeface="Roboto"/>
              <a:cs typeface="Roboto"/>
              <a:sym typeface="Roboto"/>
            </a:endParaRPr>
          </a:p>
          <a:p>
            <a:pPr indent="0" lvl="0" marL="0" rtl="0" algn="l">
              <a:spcBef>
                <a:spcPts val="0"/>
              </a:spcBef>
              <a:spcAft>
                <a:spcPts val="0"/>
              </a:spcAft>
              <a:buNone/>
            </a:pPr>
            <a:r>
              <a:t/>
            </a:r>
            <a:endParaRPr sz="2700">
              <a:solidFill>
                <a:schemeClr val="lt2"/>
              </a:solidFill>
              <a:latin typeface="Roboto"/>
              <a:ea typeface="Roboto"/>
              <a:cs typeface="Roboto"/>
              <a:sym typeface="Roboto"/>
            </a:endParaRPr>
          </a:p>
          <a:p>
            <a:pPr indent="0" lvl="0" marL="0" rtl="0" algn="l">
              <a:spcBef>
                <a:spcPts val="0"/>
              </a:spcBef>
              <a:spcAft>
                <a:spcPts val="0"/>
              </a:spcAft>
              <a:buNone/>
            </a:pPr>
            <a:r>
              <a:t/>
            </a:r>
            <a:endParaRPr sz="2700">
              <a:solidFill>
                <a:schemeClr val="lt2"/>
              </a:solidFill>
              <a:latin typeface="Roboto"/>
              <a:ea typeface="Roboto"/>
              <a:cs typeface="Roboto"/>
              <a:sym typeface="Roboto"/>
            </a:endParaRPr>
          </a:p>
          <a:p>
            <a:pPr indent="0" lvl="0" marL="0" rtl="0" algn="l">
              <a:spcBef>
                <a:spcPts val="0"/>
              </a:spcBef>
              <a:spcAft>
                <a:spcPts val="0"/>
              </a:spcAft>
              <a:buNone/>
            </a:pPr>
            <a:r>
              <a:t/>
            </a:r>
            <a:endParaRPr sz="2700">
              <a:solidFill>
                <a:schemeClr val="lt2"/>
              </a:solidFill>
              <a:latin typeface="Roboto"/>
              <a:ea typeface="Roboto"/>
              <a:cs typeface="Roboto"/>
              <a:sym typeface="Roboto"/>
            </a:endParaRPr>
          </a:p>
          <a:p>
            <a:pPr indent="0" lvl="0" marL="0" rtl="0" algn="l">
              <a:spcBef>
                <a:spcPts val="0"/>
              </a:spcBef>
              <a:spcAft>
                <a:spcPts val="0"/>
              </a:spcAft>
              <a:buNone/>
            </a:pPr>
            <a:r>
              <a:t/>
            </a:r>
            <a:endParaRPr sz="2700">
              <a:solidFill>
                <a:schemeClr val="lt2"/>
              </a:solidFill>
              <a:latin typeface="Roboto"/>
              <a:ea typeface="Roboto"/>
              <a:cs typeface="Roboto"/>
              <a:sym typeface="Roboto"/>
            </a:endParaRPr>
          </a:p>
          <a:p>
            <a:pPr indent="0" lvl="0" marL="0" rtl="0" algn="l">
              <a:spcBef>
                <a:spcPts val="0"/>
              </a:spcBef>
              <a:spcAft>
                <a:spcPts val="0"/>
              </a:spcAft>
              <a:buNone/>
            </a:pPr>
            <a:r>
              <a:t/>
            </a:r>
            <a:endParaRPr sz="2700">
              <a:solidFill>
                <a:schemeClr val="lt2"/>
              </a:solidFill>
              <a:latin typeface="Roboto"/>
              <a:ea typeface="Roboto"/>
              <a:cs typeface="Roboto"/>
              <a:sym typeface="Roboto"/>
            </a:endParaRPr>
          </a:p>
          <a:p>
            <a:pPr indent="0" lvl="0" marL="0" rtl="0" algn="l">
              <a:spcBef>
                <a:spcPts val="0"/>
              </a:spcBef>
              <a:spcAft>
                <a:spcPts val="0"/>
              </a:spcAft>
              <a:buNone/>
            </a:pPr>
            <a:r>
              <a:t/>
            </a:r>
            <a:endParaRPr sz="2700">
              <a:solidFill>
                <a:schemeClr val="lt2"/>
              </a:solidFill>
              <a:latin typeface="Roboto"/>
              <a:ea typeface="Roboto"/>
              <a:cs typeface="Roboto"/>
              <a:sym typeface="Roboto"/>
            </a:endParaRPr>
          </a:p>
          <a:p>
            <a:pPr indent="0" lvl="0" marL="0" rtl="0" algn="l">
              <a:spcBef>
                <a:spcPts val="0"/>
              </a:spcBef>
              <a:spcAft>
                <a:spcPts val="0"/>
              </a:spcAft>
              <a:buNone/>
            </a:pPr>
            <a:r>
              <a:t/>
            </a:r>
            <a:endParaRPr sz="2700">
              <a:solidFill>
                <a:schemeClr val="lt2"/>
              </a:solidFill>
              <a:latin typeface="Roboto"/>
              <a:ea typeface="Roboto"/>
              <a:cs typeface="Roboto"/>
              <a:sym typeface="Roboto"/>
            </a:endParaRPr>
          </a:p>
          <a:p>
            <a:pPr indent="0" lvl="0" marL="0" rtl="0" algn="l">
              <a:spcBef>
                <a:spcPts val="0"/>
              </a:spcBef>
              <a:spcAft>
                <a:spcPts val="0"/>
              </a:spcAft>
              <a:buNone/>
            </a:pPr>
            <a:r>
              <a:t/>
            </a:r>
            <a:endParaRPr sz="2700">
              <a:solidFill>
                <a:schemeClr val="lt2"/>
              </a:solidFill>
              <a:latin typeface="Roboto"/>
              <a:ea typeface="Roboto"/>
              <a:cs typeface="Roboto"/>
              <a:sym typeface="Roboto"/>
            </a:endParaRPr>
          </a:p>
        </p:txBody>
      </p:sp>
      <p:sp>
        <p:nvSpPr>
          <p:cNvPr id="417" name="Google Shape;417;p27"/>
          <p:cNvSpPr txBox="1"/>
          <p:nvPr>
            <p:ph type="ctrTitle"/>
          </p:nvPr>
        </p:nvSpPr>
        <p:spPr>
          <a:xfrm>
            <a:off x="383800" y="115925"/>
            <a:ext cx="78339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300">
                <a:solidFill>
                  <a:schemeClr val="accent1"/>
                </a:solidFill>
              </a:rPr>
              <a:t>Chosen Model - SRCNN</a:t>
            </a:r>
            <a:endParaRPr/>
          </a:p>
        </p:txBody>
      </p:sp>
      <p:cxnSp>
        <p:nvCxnSpPr>
          <p:cNvPr id="418" name="Google Shape;418;p27"/>
          <p:cNvCxnSpPr/>
          <p:nvPr/>
        </p:nvCxnSpPr>
        <p:spPr>
          <a:xfrm>
            <a:off x="311700" y="658300"/>
            <a:ext cx="8520600" cy="0"/>
          </a:xfrm>
          <a:prstGeom prst="straightConnector1">
            <a:avLst/>
          </a:prstGeom>
          <a:noFill/>
          <a:ln cap="flat" cmpd="sng" w="9525">
            <a:solidFill>
              <a:srgbClr val="48FFD5"/>
            </a:solidFill>
            <a:prstDash val="solid"/>
            <a:round/>
            <a:headEnd len="med" w="med" type="none"/>
            <a:tailEnd len="med" w="med" type="none"/>
          </a:ln>
        </p:spPr>
      </p:cxnSp>
      <p:sp>
        <p:nvSpPr>
          <p:cNvPr id="419" name="Google Shape;419;p27"/>
          <p:cNvSpPr/>
          <p:nvPr/>
        </p:nvSpPr>
        <p:spPr>
          <a:xfrm>
            <a:off x="7080119" y="8876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7"/>
          <p:cNvSpPr/>
          <p:nvPr/>
        </p:nvSpPr>
        <p:spPr>
          <a:xfrm>
            <a:off x="7397312" y="9127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7"/>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2" name="Google Shape;422;p27"/>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7"/>
          <p:cNvSpPr/>
          <p:nvPr/>
        </p:nvSpPr>
        <p:spPr>
          <a:xfrm>
            <a:off x="6863339" y="4213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4" name="Google Shape;424;p27"/>
          <p:cNvSpPr/>
          <p:nvPr/>
        </p:nvSpPr>
        <p:spPr>
          <a:xfrm>
            <a:off x="7286147" y="4213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5" name="Google Shape;425;p27"/>
          <p:cNvSpPr/>
          <p:nvPr/>
        </p:nvSpPr>
        <p:spPr>
          <a:xfrm>
            <a:off x="6863339" y="3775952"/>
            <a:ext cx="267858" cy="59329"/>
          </a:xfrm>
          <a:custGeom>
            <a:rect b="b" l="l" r="r" t="t"/>
            <a:pathLst>
              <a:path extrusionOk="0" h="1321" w="5964">
                <a:moveTo>
                  <a:pt x="0" y="0"/>
                </a:moveTo>
                <a:lnTo>
                  <a:pt x="0" y="1321"/>
                </a:lnTo>
                <a:lnTo>
                  <a:pt x="5964" y="1321"/>
                </a:lnTo>
                <a:lnTo>
                  <a:pt x="5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6" name="Google Shape;426;p27"/>
          <p:cNvSpPr/>
          <p:nvPr/>
        </p:nvSpPr>
        <p:spPr>
          <a:xfrm>
            <a:off x="7286147" y="37759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7" name="Google Shape;427;p27"/>
          <p:cNvSpPr/>
          <p:nvPr/>
        </p:nvSpPr>
        <p:spPr>
          <a:xfrm>
            <a:off x="6863339" y="4031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8" name="Google Shape;428;p27"/>
          <p:cNvSpPr/>
          <p:nvPr/>
        </p:nvSpPr>
        <p:spPr>
          <a:xfrm>
            <a:off x="7286147" y="4031982"/>
            <a:ext cx="1568883" cy="61261"/>
          </a:xfrm>
          <a:custGeom>
            <a:rect b="b" l="l" r="r" t="t"/>
            <a:pathLst>
              <a:path extrusionOk="0" h="1364" w="34932">
                <a:moveTo>
                  <a:pt x="0" y="0"/>
                </a:moveTo>
                <a:lnTo>
                  <a:pt x="0" y="1364"/>
                </a:lnTo>
                <a:lnTo>
                  <a:pt x="34931" y="1364"/>
                </a:lnTo>
                <a:lnTo>
                  <a:pt x="349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9" name="Google Shape;429;p27"/>
          <p:cNvSpPr/>
          <p:nvPr/>
        </p:nvSpPr>
        <p:spPr>
          <a:xfrm>
            <a:off x="6863339" y="4395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30" name="Google Shape;430;p27"/>
          <p:cNvSpPr/>
          <p:nvPr/>
        </p:nvSpPr>
        <p:spPr>
          <a:xfrm>
            <a:off x="7286147" y="4395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31" name="Google Shape;431;p27"/>
          <p:cNvSpPr/>
          <p:nvPr/>
        </p:nvSpPr>
        <p:spPr>
          <a:xfrm>
            <a:off x="6721700" y="3666799"/>
            <a:ext cx="141646" cy="914782"/>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32" name="Google Shape;432;p27"/>
          <p:cNvSpPr/>
          <p:nvPr/>
        </p:nvSpPr>
        <p:spPr>
          <a:xfrm flipH="1">
            <a:off x="8855478" y="3688576"/>
            <a:ext cx="141622" cy="914782"/>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28"/>
          <p:cNvSpPr txBox="1"/>
          <p:nvPr>
            <p:ph type="ctrTitle"/>
          </p:nvPr>
        </p:nvSpPr>
        <p:spPr>
          <a:xfrm>
            <a:off x="311700" y="1873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300">
                <a:solidFill>
                  <a:schemeClr val="accent1"/>
                </a:solidFill>
              </a:rPr>
              <a:t>Model Architecture</a:t>
            </a:r>
            <a:endParaRPr/>
          </a:p>
        </p:txBody>
      </p:sp>
      <p:cxnSp>
        <p:nvCxnSpPr>
          <p:cNvPr id="438" name="Google Shape;438;p28"/>
          <p:cNvCxnSpPr/>
          <p:nvPr/>
        </p:nvCxnSpPr>
        <p:spPr>
          <a:xfrm>
            <a:off x="311700" y="7345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439" name="Google Shape;439;p28"/>
          <p:cNvSpPr/>
          <p:nvPr/>
        </p:nvSpPr>
        <p:spPr>
          <a:xfrm>
            <a:off x="3244063" y="2236200"/>
            <a:ext cx="1080000" cy="1440000"/>
          </a:xfrm>
          <a:prstGeom prst="cube">
            <a:avLst>
              <a:gd fmla="val 25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 name="Google Shape;440;p28"/>
          <p:cNvCxnSpPr/>
          <p:nvPr/>
        </p:nvCxnSpPr>
        <p:spPr>
          <a:xfrm flipH="1">
            <a:off x="2090650" y="3476850"/>
            <a:ext cx="374100" cy="332400"/>
          </a:xfrm>
          <a:prstGeom prst="straightConnector1">
            <a:avLst/>
          </a:prstGeom>
          <a:noFill/>
          <a:ln cap="flat" cmpd="sng" w="9525">
            <a:solidFill>
              <a:schemeClr val="accent1"/>
            </a:solidFill>
            <a:prstDash val="solid"/>
            <a:round/>
            <a:headEnd len="med" w="med" type="triangle"/>
            <a:tailEnd len="med" w="med" type="triangle"/>
          </a:ln>
        </p:spPr>
      </p:cxnSp>
      <p:cxnSp>
        <p:nvCxnSpPr>
          <p:cNvPr id="441" name="Google Shape;441;p28"/>
          <p:cNvCxnSpPr/>
          <p:nvPr/>
        </p:nvCxnSpPr>
        <p:spPr>
          <a:xfrm>
            <a:off x="1872475" y="2448150"/>
            <a:ext cx="0" cy="1236600"/>
          </a:xfrm>
          <a:prstGeom prst="straightConnector1">
            <a:avLst/>
          </a:prstGeom>
          <a:noFill/>
          <a:ln cap="flat" cmpd="sng" w="9525">
            <a:solidFill>
              <a:schemeClr val="accent1"/>
            </a:solidFill>
            <a:prstDash val="solid"/>
            <a:round/>
            <a:headEnd len="med" w="med" type="triangle"/>
            <a:tailEnd len="med" w="med" type="triangle"/>
          </a:ln>
        </p:spPr>
      </p:cxnSp>
      <p:cxnSp>
        <p:nvCxnSpPr>
          <p:cNvPr id="442" name="Google Shape;442;p28"/>
          <p:cNvCxnSpPr/>
          <p:nvPr/>
        </p:nvCxnSpPr>
        <p:spPr>
          <a:xfrm>
            <a:off x="3150550" y="3809350"/>
            <a:ext cx="861900" cy="0"/>
          </a:xfrm>
          <a:prstGeom prst="straightConnector1">
            <a:avLst/>
          </a:prstGeom>
          <a:noFill/>
          <a:ln cap="flat" cmpd="sng" w="9525">
            <a:solidFill>
              <a:schemeClr val="accent1"/>
            </a:solidFill>
            <a:prstDash val="solid"/>
            <a:round/>
            <a:headEnd len="med" w="med" type="triangle"/>
            <a:tailEnd len="med" w="med" type="triangle"/>
          </a:ln>
        </p:spPr>
      </p:cxnSp>
      <p:cxnSp>
        <p:nvCxnSpPr>
          <p:cNvPr id="443" name="Google Shape;443;p28"/>
          <p:cNvCxnSpPr/>
          <p:nvPr/>
        </p:nvCxnSpPr>
        <p:spPr>
          <a:xfrm>
            <a:off x="5249525" y="3837050"/>
            <a:ext cx="436500" cy="0"/>
          </a:xfrm>
          <a:prstGeom prst="straightConnector1">
            <a:avLst/>
          </a:prstGeom>
          <a:noFill/>
          <a:ln cap="flat" cmpd="sng" w="9525">
            <a:solidFill>
              <a:schemeClr val="accent1"/>
            </a:solidFill>
            <a:prstDash val="solid"/>
            <a:round/>
            <a:headEnd len="med" w="med" type="triangle"/>
            <a:tailEnd len="med" w="med" type="triangle"/>
          </a:ln>
        </p:spPr>
      </p:cxnSp>
      <p:sp>
        <p:nvSpPr>
          <p:cNvPr id="444" name="Google Shape;444;p28"/>
          <p:cNvSpPr/>
          <p:nvPr/>
        </p:nvSpPr>
        <p:spPr>
          <a:xfrm>
            <a:off x="2558275" y="2894950"/>
            <a:ext cx="554100" cy="145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8"/>
          <p:cNvSpPr/>
          <p:nvPr/>
        </p:nvSpPr>
        <p:spPr>
          <a:xfrm>
            <a:off x="4489625" y="2894950"/>
            <a:ext cx="554100" cy="145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8"/>
          <p:cNvSpPr/>
          <p:nvPr/>
        </p:nvSpPr>
        <p:spPr>
          <a:xfrm>
            <a:off x="6170488" y="2894950"/>
            <a:ext cx="554100" cy="145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8"/>
          <p:cNvSpPr/>
          <p:nvPr/>
        </p:nvSpPr>
        <p:spPr>
          <a:xfrm>
            <a:off x="1519175" y="1721402"/>
            <a:ext cx="1300648" cy="1236593"/>
          </a:xfrm>
          <a:custGeom>
            <a:rect b="b" l="l" r="r" t="t"/>
            <a:pathLst>
              <a:path extrusionOk="0" fill="none" h="60826" w="67061">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8"/>
          <p:cNvSpPr/>
          <p:nvPr/>
        </p:nvSpPr>
        <p:spPr>
          <a:xfrm rot="10800000">
            <a:off x="6420975" y="2958002"/>
            <a:ext cx="1300648" cy="1236593"/>
          </a:xfrm>
          <a:custGeom>
            <a:rect b="b" l="l" r="r" t="t"/>
            <a:pathLst>
              <a:path extrusionOk="0" fill="none" h="60826" w="67061">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8"/>
          <p:cNvSpPr txBox="1"/>
          <p:nvPr>
            <p:ph idx="4294967295" type="subTitle"/>
          </p:nvPr>
        </p:nvSpPr>
        <p:spPr>
          <a:xfrm>
            <a:off x="583825" y="1062177"/>
            <a:ext cx="1887900" cy="7041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s" sz="1000"/>
              <a:t>Kernel Size -  </a:t>
            </a:r>
            <a:r>
              <a:rPr b="1" lang="es" sz="1000">
                <a:latin typeface="Roboto Mono"/>
                <a:ea typeface="Roboto Mono"/>
                <a:cs typeface="Roboto Mono"/>
                <a:sym typeface="Roboto Mono"/>
              </a:rPr>
              <a:t>9 x 9</a:t>
            </a:r>
            <a:endParaRPr b="1" sz="1000">
              <a:latin typeface="Roboto Mono"/>
              <a:ea typeface="Roboto Mono"/>
              <a:cs typeface="Roboto Mono"/>
              <a:sym typeface="Roboto Mono"/>
            </a:endParaRPr>
          </a:p>
          <a:p>
            <a:pPr indent="-292100" lvl="0" marL="457200" rtl="0" algn="l">
              <a:lnSpc>
                <a:spcPct val="115000"/>
              </a:lnSpc>
              <a:spcBef>
                <a:spcPts val="0"/>
              </a:spcBef>
              <a:spcAft>
                <a:spcPts val="0"/>
              </a:spcAft>
              <a:buSzPts val="1000"/>
              <a:buChar char="●"/>
            </a:pPr>
            <a:r>
              <a:rPr lang="es" sz="1000"/>
              <a:t>Input Channels - </a:t>
            </a:r>
            <a:r>
              <a:rPr b="1" lang="es" sz="1000">
                <a:latin typeface="Roboto Mono"/>
                <a:ea typeface="Roboto Mono"/>
                <a:cs typeface="Roboto Mono"/>
                <a:sym typeface="Roboto Mono"/>
              </a:rPr>
              <a:t>1</a:t>
            </a:r>
            <a:endParaRPr b="1" sz="1000">
              <a:latin typeface="Roboto Mono"/>
              <a:ea typeface="Roboto Mono"/>
              <a:cs typeface="Roboto Mono"/>
              <a:sym typeface="Roboto Mono"/>
            </a:endParaRPr>
          </a:p>
          <a:p>
            <a:pPr indent="-292100" lvl="0" marL="457200" rtl="0" algn="l">
              <a:lnSpc>
                <a:spcPct val="115000"/>
              </a:lnSpc>
              <a:spcBef>
                <a:spcPts val="0"/>
              </a:spcBef>
              <a:spcAft>
                <a:spcPts val="0"/>
              </a:spcAft>
              <a:buSzPts val="1000"/>
              <a:buChar char="●"/>
            </a:pPr>
            <a:r>
              <a:rPr lang="es" sz="1000"/>
              <a:t>Out</a:t>
            </a:r>
            <a:r>
              <a:rPr lang="es" sz="1000"/>
              <a:t>put</a:t>
            </a:r>
            <a:r>
              <a:rPr lang="es" sz="1000"/>
              <a:t> Channels - </a:t>
            </a:r>
            <a:r>
              <a:rPr b="1" lang="es" sz="1000">
                <a:latin typeface="Roboto Mono"/>
                <a:ea typeface="Roboto Mono"/>
                <a:cs typeface="Roboto Mono"/>
                <a:sym typeface="Roboto Mono"/>
              </a:rPr>
              <a:t>64</a:t>
            </a:r>
            <a:endParaRPr b="1" sz="1000">
              <a:latin typeface="Roboto Mono"/>
              <a:ea typeface="Roboto Mono"/>
              <a:cs typeface="Roboto Mono"/>
              <a:sym typeface="Roboto Mono"/>
            </a:endParaRPr>
          </a:p>
        </p:txBody>
      </p:sp>
      <p:sp>
        <p:nvSpPr>
          <p:cNvPr id="450" name="Google Shape;450;p28"/>
          <p:cNvSpPr txBox="1"/>
          <p:nvPr>
            <p:ph idx="4294967295" type="ctrTitle"/>
          </p:nvPr>
        </p:nvSpPr>
        <p:spPr>
          <a:xfrm>
            <a:off x="736225" y="822475"/>
            <a:ext cx="1686900" cy="33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Convolution Layer 1</a:t>
            </a:r>
            <a:endParaRPr sz="1200">
              <a:solidFill>
                <a:schemeClr val="accent1"/>
              </a:solidFill>
            </a:endParaRPr>
          </a:p>
        </p:txBody>
      </p:sp>
      <p:sp>
        <p:nvSpPr>
          <p:cNvPr id="451" name="Google Shape;451;p28"/>
          <p:cNvSpPr txBox="1"/>
          <p:nvPr>
            <p:ph idx="4294967295" type="subTitle"/>
          </p:nvPr>
        </p:nvSpPr>
        <p:spPr>
          <a:xfrm>
            <a:off x="3708025" y="1321950"/>
            <a:ext cx="1887900" cy="7041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s" sz="1000"/>
              <a:t>Kernel Size - </a:t>
            </a:r>
            <a:r>
              <a:rPr b="1" lang="es" sz="1000">
                <a:latin typeface="Roboto Mono"/>
                <a:ea typeface="Roboto Mono"/>
                <a:cs typeface="Roboto Mono"/>
                <a:sym typeface="Roboto Mono"/>
              </a:rPr>
              <a:t>1 x 1</a:t>
            </a:r>
            <a:r>
              <a:rPr lang="es" sz="1000"/>
              <a:t> </a:t>
            </a:r>
            <a:endParaRPr sz="1000"/>
          </a:p>
          <a:p>
            <a:pPr indent="-292100" lvl="0" marL="457200" rtl="0" algn="l">
              <a:lnSpc>
                <a:spcPct val="115000"/>
              </a:lnSpc>
              <a:spcBef>
                <a:spcPts val="0"/>
              </a:spcBef>
              <a:spcAft>
                <a:spcPts val="0"/>
              </a:spcAft>
              <a:buSzPts val="1000"/>
              <a:buChar char="●"/>
            </a:pPr>
            <a:r>
              <a:rPr lang="es" sz="1000"/>
              <a:t>Input Channels </a:t>
            </a:r>
            <a:r>
              <a:rPr b="1" lang="es" sz="1000">
                <a:latin typeface="Roboto"/>
                <a:ea typeface="Roboto"/>
                <a:cs typeface="Roboto"/>
                <a:sym typeface="Roboto"/>
              </a:rPr>
              <a:t>- </a:t>
            </a:r>
            <a:r>
              <a:rPr b="1" lang="es" sz="1000">
                <a:latin typeface="Roboto Mono"/>
                <a:ea typeface="Roboto Mono"/>
                <a:cs typeface="Roboto Mono"/>
                <a:sym typeface="Roboto Mono"/>
              </a:rPr>
              <a:t>64</a:t>
            </a:r>
            <a:endParaRPr b="1" sz="1000">
              <a:latin typeface="Roboto Mono"/>
              <a:ea typeface="Roboto Mono"/>
              <a:cs typeface="Roboto Mono"/>
              <a:sym typeface="Roboto Mono"/>
            </a:endParaRPr>
          </a:p>
          <a:p>
            <a:pPr indent="-292100" lvl="0" marL="457200" rtl="0" algn="l">
              <a:lnSpc>
                <a:spcPct val="115000"/>
              </a:lnSpc>
              <a:spcBef>
                <a:spcPts val="0"/>
              </a:spcBef>
              <a:spcAft>
                <a:spcPts val="0"/>
              </a:spcAft>
              <a:buSzPts val="1000"/>
              <a:buChar char="●"/>
            </a:pPr>
            <a:r>
              <a:rPr lang="es" sz="1000"/>
              <a:t>Output Channels - </a:t>
            </a:r>
            <a:r>
              <a:rPr b="1" lang="es" sz="1000">
                <a:latin typeface="Roboto Mono"/>
                <a:ea typeface="Roboto Mono"/>
                <a:cs typeface="Roboto Mono"/>
                <a:sym typeface="Roboto Mono"/>
              </a:rPr>
              <a:t>32</a:t>
            </a:r>
            <a:endParaRPr b="1" sz="1000">
              <a:latin typeface="Roboto Mono"/>
              <a:ea typeface="Roboto Mono"/>
              <a:cs typeface="Roboto Mono"/>
              <a:sym typeface="Roboto Mono"/>
            </a:endParaRPr>
          </a:p>
        </p:txBody>
      </p:sp>
      <p:sp>
        <p:nvSpPr>
          <p:cNvPr id="452" name="Google Shape;452;p28"/>
          <p:cNvSpPr txBox="1"/>
          <p:nvPr>
            <p:ph idx="4294967295" type="ctrTitle"/>
          </p:nvPr>
        </p:nvSpPr>
        <p:spPr>
          <a:xfrm>
            <a:off x="3860425" y="1127275"/>
            <a:ext cx="1686900" cy="33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Convolution Layer 2</a:t>
            </a:r>
            <a:endParaRPr sz="1200">
              <a:solidFill>
                <a:schemeClr val="accent1"/>
              </a:solidFill>
            </a:endParaRPr>
          </a:p>
        </p:txBody>
      </p:sp>
      <p:sp>
        <p:nvSpPr>
          <p:cNvPr id="453" name="Google Shape;453;p28"/>
          <p:cNvSpPr txBox="1"/>
          <p:nvPr>
            <p:ph idx="4294967295" type="subTitle"/>
          </p:nvPr>
        </p:nvSpPr>
        <p:spPr>
          <a:xfrm>
            <a:off x="6756025" y="4369950"/>
            <a:ext cx="1887900" cy="7041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s" sz="1000"/>
              <a:t>Kernel Size - </a:t>
            </a:r>
            <a:r>
              <a:rPr b="1" lang="es" sz="1000">
                <a:latin typeface="Roboto Mono"/>
                <a:ea typeface="Roboto Mono"/>
                <a:cs typeface="Roboto Mono"/>
                <a:sym typeface="Roboto Mono"/>
              </a:rPr>
              <a:t>7 x 7</a:t>
            </a:r>
            <a:endParaRPr b="1" sz="1000">
              <a:latin typeface="Roboto Mono"/>
              <a:ea typeface="Roboto Mono"/>
              <a:cs typeface="Roboto Mono"/>
              <a:sym typeface="Roboto Mono"/>
            </a:endParaRPr>
          </a:p>
          <a:p>
            <a:pPr indent="-292100" lvl="0" marL="457200" rtl="0" algn="l">
              <a:lnSpc>
                <a:spcPct val="115000"/>
              </a:lnSpc>
              <a:spcBef>
                <a:spcPts val="0"/>
              </a:spcBef>
              <a:spcAft>
                <a:spcPts val="0"/>
              </a:spcAft>
              <a:buSzPts val="1000"/>
              <a:buChar char="●"/>
            </a:pPr>
            <a:r>
              <a:rPr lang="es" sz="1000"/>
              <a:t>Input Channels - </a:t>
            </a:r>
            <a:r>
              <a:rPr b="1" lang="es" sz="1000">
                <a:latin typeface="Roboto Mono"/>
                <a:ea typeface="Roboto Mono"/>
                <a:cs typeface="Roboto Mono"/>
                <a:sym typeface="Roboto Mono"/>
              </a:rPr>
              <a:t>32</a:t>
            </a:r>
            <a:endParaRPr b="1" sz="1000">
              <a:latin typeface="Roboto Mono"/>
              <a:ea typeface="Roboto Mono"/>
              <a:cs typeface="Roboto Mono"/>
              <a:sym typeface="Roboto Mono"/>
            </a:endParaRPr>
          </a:p>
          <a:p>
            <a:pPr indent="-292100" lvl="0" marL="457200" rtl="0" algn="l">
              <a:lnSpc>
                <a:spcPct val="115000"/>
              </a:lnSpc>
              <a:spcBef>
                <a:spcPts val="0"/>
              </a:spcBef>
              <a:spcAft>
                <a:spcPts val="0"/>
              </a:spcAft>
              <a:buSzPts val="1000"/>
              <a:buChar char="●"/>
            </a:pPr>
            <a:r>
              <a:rPr lang="es" sz="1000"/>
              <a:t>Output Channels - </a:t>
            </a:r>
            <a:r>
              <a:rPr b="1" lang="es" sz="1000">
                <a:latin typeface="Roboto Mono"/>
                <a:ea typeface="Roboto Mono"/>
                <a:cs typeface="Roboto Mono"/>
                <a:sym typeface="Roboto Mono"/>
              </a:rPr>
              <a:t>1</a:t>
            </a:r>
            <a:endParaRPr b="1" sz="1000">
              <a:latin typeface="Roboto Mono"/>
              <a:ea typeface="Roboto Mono"/>
              <a:cs typeface="Roboto Mono"/>
              <a:sym typeface="Roboto Mono"/>
            </a:endParaRPr>
          </a:p>
        </p:txBody>
      </p:sp>
      <p:sp>
        <p:nvSpPr>
          <p:cNvPr id="454" name="Google Shape;454;p28"/>
          <p:cNvSpPr txBox="1"/>
          <p:nvPr>
            <p:ph idx="4294967295" type="ctrTitle"/>
          </p:nvPr>
        </p:nvSpPr>
        <p:spPr>
          <a:xfrm>
            <a:off x="6908425" y="4175275"/>
            <a:ext cx="1686900" cy="33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Convolution Layer 3</a:t>
            </a:r>
            <a:endParaRPr sz="1200">
              <a:solidFill>
                <a:schemeClr val="accent1"/>
              </a:solidFill>
            </a:endParaRPr>
          </a:p>
        </p:txBody>
      </p:sp>
      <p:sp>
        <p:nvSpPr>
          <p:cNvPr id="455" name="Google Shape;455;p28"/>
          <p:cNvSpPr txBox="1"/>
          <p:nvPr/>
        </p:nvSpPr>
        <p:spPr>
          <a:xfrm>
            <a:off x="3006625" y="3883874"/>
            <a:ext cx="1184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accent1"/>
                </a:solidFill>
                <a:latin typeface="Roboto Light"/>
                <a:ea typeface="Roboto Light"/>
                <a:cs typeface="Roboto Light"/>
                <a:sym typeface="Roboto Light"/>
              </a:rPr>
              <a:t>64 Low Resolution Feature Maps</a:t>
            </a:r>
            <a:endParaRPr sz="1000">
              <a:solidFill>
                <a:schemeClr val="accent1"/>
              </a:solidFill>
              <a:latin typeface="Roboto Light"/>
              <a:ea typeface="Roboto Light"/>
              <a:cs typeface="Roboto Light"/>
              <a:sym typeface="Roboto Light"/>
            </a:endParaRPr>
          </a:p>
        </p:txBody>
      </p:sp>
      <p:sp>
        <p:nvSpPr>
          <p:cNvPr id="456" name="Google Shape;456;p28"/>
          <p:cNvSpPr txBox="1"/>
          <p:nvPr/>
        </p:nvSpPr>
        <p:spPr>
          <a:xfrm>
            <a:off x="4871975" y="3921911"/>
            <a:ext cx="1184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accent1"/>
                </a:solidFill>
                <a:latin typeface="Roboto Light"/>
                <a:ea typeface="Roboto Light"/>
                <a:cs typeface="Roboto Light"/>
                <a:sym typeface="Roboto Light"/>
              </a:rPr>
              <a:t>32</a:t>
            </a:r>
            <a:r>
              <a:rPr lang="es" sz="1000">
                <a:solidFill>
                  <a:schemeClr val="accent1"/>
                </a:solidFill>
                <a:latin typeface="Roboto Light"/>
                <a:ea typeface="Roboto Light"/>
                <a:cs typeface="Roboto Light"/>
                <a:sym typeface="Roboto Light"/>
              </a:rPr>
              <a:t> </a:t>
            </a:r>
            <a:r>
              <a:rPr lang="es" sz="1000">
                <a:solidFill>
                  <a:schemeClr val="accent1"/>
                </a:solidFill>
                <a:latin typeface="Roboto Light"/>
                <a:ea typeface="Roboto Light"/>
                <a:cs typeface="Roboto Light"/>
                <a:sym typeface="Roboto Light"/>
              </a:rPr>
              <a:t>High </a:t>
            </a:r>
            <a:r>
              <a:rPr lang="es" sz="1000">
                <a:solidFill>
                  <a:schemeClr val="accent1"/>
                </a:solidFill>
                <a:latin typeface="Roboto Light"/>
                <a:ea typeface="Roboto Light"/>
                <a:cs typeface="Roboto Light"/>
                <a:sym typeface="Roboto Light"/>
              </a:rPr>
              <a:t>Resolution Feature Maps</a:t>
            </a:r>
            <a:endParaRPr sz="1000">
              <a:solidFill>
                <a:schemeClr val="accent1"/>
              </a:solidFill>
              <a:latin typeface="Roboto Light"/>
              <a:ea typeface="Roboto Light"/>
              <a:cs typeface="Roboto Light"/>
              <a:sym typeface="Roboto Light"/>
            </a:endParaRPr>
          </a:p>
        </p:txBody>
      </p:sp>
      <p:sp>
        <p:nvSpPr>
          <p:cNvPr id="457" name="Google Shape;457;p28"/>
          <p:cNvSpPr/>
          <p:nvPr/>
        </p:nvSpPr>
        <p:spPr>
          <a:xfrm flipH="1" rot="5400000">
            <a:off x="6362550" y="2786100"/>
            <a:ext cx="1473300" cy="221100"/>
          </a:xfrm>
          <a:prstGeom prst="parallelogram">
            <a:avLst>
              <a:gd fmla="val 87661"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flipH="1" rot="5400000">
            <a:off x="1432850" y="2786100"/>
            <a:ext cx="1473300" cy="221100"/>
          </a:xfrm>
          <a:prstGeom prst="parallelogram">
            <a:avLst>
              <a:gd fmla="val 87661"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p:nvPr/>
        </p:nvSpPr>
        <p:spPr>
          <a:xfrm>
            <a:off x="5305900" y="2239150"/>
            <a:ext cx="540000" cy="1440000"/>
          </a:xfrm>
          <a:prstGeom prst="cube">
            <a:avLst>
              <a:gd fmla="val 25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 name="Google Shape;460;p28"/>
          <p:cNvCxnSpPr/>
          <p:nvPr/>
        </p:nvCxnSpPr>
        <p:spPr>
          <a:xfrm rot="10800000">
            <a:off x="4742375" y="1987150"/>
            <a:ext cx="0" cy="977100"/>
          </a:xfrm>
          <a:prstGeom prst="straightConnector1">
            <a:avLst/>
          </a:prstGeom>
          <a:noFill/>
          <a:ln cap="flat" cmpd="sng" w="28575">
            <a:solidFill>
              <a:schemeClr val="lt1"/>
            </a:solidFill>
            <a:prstDash val="solid"/>
            <a:round/>
            <a:headEnd len="med" w="med" type="none"/>
            <a:tailEnd len="med" w="med" type="none"/>
          </a:ln>
        </p:spPr>
      </p:cxnSp>
      <p:sp>
        <p:nvSpPr>
          <p:cNvPr id="461" name="Google Shape;461;p28"/>
          <p:cNvSpPr txBox="1"/>
          <p:nvPr/>
        </p:nvSpPr>
        <p:spPr>
          <a:xfrm>
            <a:off x="2227500" y="3581400"/>
            <a:ext cx="374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accent1"/>
                </a:solidFill>
                <a:latin typeface="Roboto Light"/>
                <a:ea typeface="Roboto Light"/>
                <a:cs typeface="Roboto Light"/>
                <a:sym typeface="Roboto Light"/>
              </a:rPr>
              <a:t>32</a:t>
            </a:r>
            <a:endParaRPr/>
          </a:p>
        </p:txBody>
      </p:sp>
      <p:sp>
        <p:nvSpPr>
          <p:cNvPr id="462" name="Google Shape;462;p28"/>
          <p:cNvSpPr txBox="1"/>
          <p:nvPr/>
        </p:nvSpPr>
        <p:spPr>
          <a:xfrm>
            <a:off x="1513998" y="2897100"/>
            <a:ext cx="374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accent1"/>
                </a:solidFill>
                <a:latin typeface="Roboto Light"/>
                <a:ea typeface="Roboto Light"/>
                <a:cs typeface="Roboto Light"/>
                <a:sym typeface="Roboto Light"/>
              </a:rPr>
              <a:t>32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par>
                                <p:cTn fill="hold" nodeType="withEffect" presetClass="entr" presetID="23" presetSubtype="16">
                                  <p:stCondLst>
                                    <p:cond delay="0"/>
                                  </p:stCondLst>
                                  <p:childTnLst>
                                    <p:set>
                                      <p:cBhvr>
                                        <p:cTn dur="1" fill="hold">
                                          <p:stCondLst>
                                            <p:cond delay="0"/>
                                          </p:stCondLst>
                                        </p:cTn>
                                        <p:tgtEl>
                                          <p:spTgt spid="458"/>
                                        </p:tgtEl>
                                        <p:attrNameLst>
                                          <p:attrName>style.visibility</p:attrName>
                                        </p:attrNameLst>
                                      </p:cBhvr>
                                      <p:to>
                                        <p:strVal val="visible"/>
                                      </p:to>
                                    </p:set>
                                    <p:anim calcmode="lin" valueType="num">
                                      <p:cBhvr additive="base">
                                        <p:cTn dur="1000"/>
                                        <p:tgtEl>
                                          <p:spTgt spid="458"/>
                                        </p:tgtEl>
                                        <p:attrNameLst>
                                          <p:attrName>ppt_w</p:attrName>
                                        </p:attrNameLst>
                                      </p:cBhvr>
                                      <p:tavLst>
                                        <p:tav fmla="" tm="0">
                                          <p:val>
                                            <p:strVal val="0"/>
                                          </p:val>
                                        </p:tav>
                                        <p:tav fmla="" tm="100000">
                                          <p:val>
                                            <p:strVal val="#ppt_w"/>
                                          </p:val>
                                        </p:tav>
                                      </p:tavLst>
                                    </p:anim>
                                    <p:anim calcmode="lin" valueType="num">
                                      <p:cBhvr additive="base">
                                        <p:cTn dur="1000"/>
                                        <p:tgtEl>
                                          <p:spTgt spid="458"/>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par>
                                <p:cTn fill="hold" nodeType="withEffect" presetClass="entr" presetID="23" presetSubtype="16">
                                  <p:stCondLst>
                                    <p:cond delay="0"/>
                                  </p:stCondLst>
                                  <p:childTnLst>
                                    <p:set>
                                      <p:cBhvr>
                                        <p:cTn dur="1" fill="hold">
                                          <p:stCondLst>
                                            <p:cond delay="0"/>
                                          </p:stCondLst>
                                        </p:cTn>
                                        <p:tgtEl>
                                          <p:spTgt spid="439"/>
                                        </p:tgtEl>
                                        <p:attrNameLst>
                                          <p:attrName>style.visibility</p:attrName>
                                        </p:attrNameLst>
                                      </p:cBhvr>
                                      <p:to>
                                        <p:strVal val="visible"/>
                                      </p:to>
                                    </p:set>
                                    <p:anim calcmode="lin" valueType="num">
                                      <p:cBhvr additive="base">
                                        <p:cTn dur="1000"/>
                                        <p:tgtEl>
                                          <p:spTgt spid="439"/>
                                        </p:tgtEl>
                                        <p:attrNameLst>
                                          <p:attrName>ppt_w</p:attrName>
                                        </p:attrNameLst>
                                      </p:cBhvr>
                                      <p:tavLst>
                                        <p:tav fmla="" tm="0">
                                          <p:val>
                                            <p:strVal val="0"/>
                                          </p:val>
                                        </p:tav>
                                        <p:tav fmla="" tm="100000">
                                          <p:val>
                                            <p:strVal val="#ppt_w"/>
                                          </p:val>
                                        </p:tav>
                                      </p:tavLst>
                                    </p:anim>
                                    <p:anim calcmode="lin" valueType="num">
                                      <p:cBhvr additive="base">
                                        <p:cTn dur="1000"/>
                                        <p:tgtEl>
                                          <p:spTgt spid="43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par>
                                <p:cTn fill="hold" nodeType="withEffect" presetClass="entr" presetID="23" presetSubtype="16">
                                  <p:stCondLst>
                                    <p:cond delay="0"/>
                                  </p:stCondLst>
                                  <p:childTnLst>
                                    <p:set>
                                      <p:cBhvr>
                                        <p:cTn dur="1" fill="hold">
                                          <p:stCondLst>
                                            <p:cond delay="0"/>
                                          </p:stCondLst>
                                        </p:cTn>
                                        <p:tgtEl>
                                          <p:spTgt spid="459"/>
                                        </p:tgtEl>
                                        <p:attrNameLst>
                                          <p:attrName>style.visibility</p:attrName>
                                        </p:attrNameLst>
                                      </p:cBhvr>
                                      <p:to>
                                        <p:strVal val="visible"/>
                                      </p:to>
                                    </p:set>
                                    <p:anim calcmode="lin" valueType="num">
                                      <p:cBhvr additive="base">
                                        <p:cTn dur="1000"/>
                                        <p:tgtEl>
                                          <p:spTgt spid="459"/>
                                        </p:tgtEl>
                                        <p:attrNameLst>
                                          <p:attrName>ppt_w</p:attrName>
                                        </p:attrNameLst>
                                      </p:cBhvr>
                                      <p:tavLst>
                                        <p:tav fmla="" tm="0">
                                          <p:val>
                                            <p:strVal val="0"/>
                                          </p:val>
                                        </p:tav>
                                        <p:tav fmla="" tm="100000">
                                          <p:val>
                                            <p:strVal val="#ppt_w"/>
                                          </p:val>
                                        </p:tav>
                                      </p:tavLst>
                                    </p:anim>
                                    <p:anim calcmode="lin" valueType="num">
                                      <p:cBhvr additive="base">
                                        <p:cTn dur="1000"/>
                                        <p:tgtEl>
                                          <p:spTgt spid="45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par>
                                <p:cTn fill="hold" nodeType="withEffect" presetClass="entr" presetID="23" presetSubtype="16">
                                  <p:stCondLst>
                                    <p:cond delay="0"/>
                                  </p:stCondLst>
                                  <p:childTnLst>
                                    <p:set>
                                      <p:cBhvr>
                                        <p:cTn dur="1" fill="hold">
                                          <p:stCondLst>
                                            <p:cond delay="0"/>
                                          </p:stCondLst>
                                        </p:cTn>
                                        <p:tgtEl>
                                          <p:spTgt spid="457"/>
                                        </p:tgtEl>
                                        <p:attrNameLst>
                                          <p:attrName>style.visibility</p:attrName>
                                        </p:attrNameLst>
                                      </p:cBhvr>
                                      <p:to>
                                        <p:strVal val="visible"/>
                                      </p:to>
                                    </p:set>
                                    <p:anim calcmode="lin" valueType="num">
                                      <p:cBhvr additive="base">
                                        <p:cTn dur="1000"/>
                                        <p:tgtEl>
                                          <p:spTgt spid="457"/>
                                        </p:tgtEl>
                                        <p:attrNameLst>
                                          <p:attrName>ppt_w</p:attrName>
                                        </p:attrNameLst>
                                      </p:cBhvr>
                                      <p:tavLst>
                                        <p:tav fmla="" tm="0">
                                          <p:val>
                                            <p:strVal val="0"/>
                                          </p:val>
                                        </p:tav>
                                        <p:tav fmla="" tm="100000">
                                          <p:val>
                                            <p:strVal val="#ppt_w"/>
                                          </p:val>
                                        </p:tav>
                                      </p:tavLst>
                                    </p:anim>
                                    <p:anim calcmode="lin" valueType="num">
                                      <p:cBhvr additive="base">
                                        <p:cTn dur="1000"/>
                                        <p:tgtEl>
                                          <p:spTgt spid="45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29"/>
          <p:cNvSpPr/>
          <p:nvPr/>
        </p:nvSpPr>
        <p:spPr>
          <a:xfrm>
            <a:off x="2488950" y="2792450"/>
            <a:ext cx="4166100" cy="6066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2965800" y="1639550"/>
            <a:ext cx="3212400" cy="638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txBox="1"/>
          <p:nvPr>
            <p:ph type="ctrTitle"/>
          </p:nvPr>
        </p:nvSpPr>
        <p:spPr>
          <a:xfrm>
            <a:off x="561750" y="51700"/>
            <a:ext cx="8020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accent1"/>
                </a:solidFill>
              </a:rPr>
              <a:t>Training</a:t>
            </a:r>
            <a:endParaRPr>
              <a:solidFill>
                <a:schemeClr val="accent1"/>
              </a:solidFill>
            </a:endParaRPr>
          </a:p>
        </p:txBody>
      </p:sp>
      <p:sp>
        <p:nvSpPr>
          <p:cNvPr id="470" name="Google Shape;470;p29"/>
          <p:cNvSpPr txBox="1"/>
          <p:nvPr>
            <p:ph idx="1" type="subTitle"/>
          </p:nvPr>
        </p:nvSpPr>
        <p:spPr>
          <a:xfrm>
            <a:off x="1151125" y="943700"/>
            <a:ext cx="4564800" cy="376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s" sz="1300"/>
              <a:t>Mean Squared Error Loss </a:t>
            </a:r>
            <a:r>
              <a:rPr lang="es" sz="1300"/>
              <a:t>function</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s" sz="1300"/>
              <a:t>Optimized using SGD</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457200" rtl="0" algn="l">
              <a:spcBef>
                <a:spcPts val="0"/>
              </a:spcBef>
              <a:spcAft>
                <a:spcPts val="0"/>
              </a:spcAft>
              <a:buNone/>
            </a:pPr>
            <a:r>
              <a:t/>
            </a:r>
            <a:endParaRPr sz="1300"/>
          </a:p>
          <a:p>
            <a:pPr indent="-311150" lvl="0" marL="457200" rtl="0" algn="l">
              <a:spcBef>
                <a:spcPts val="0"/>
              </a:spcBef>
              <a:spcAft>
                <a:spcPts val="0"/>
              </a:spcAft>
              <a:buSzPts val="1300"/>
              <a:buChar char="●"/>
            </a:pPr>
            <a:r>
              <a:rPr lang="es" sz="1300"/>
              <a:t>No padding </a:t>
            </a:r>
            <a:endParaRPr sz="1300"/>
          </a:p>
          <a:p>
            <a:pPr indent="-317500" lvl="1" marL="914400" rtl="0" algn="l">
              <a:spcBef>
                <a:spcPts val="0"/>
              </a:spcBef>
              <a:spcAft>
                <a:spcPts val="0"/>
              </a:spcAft>
              <a:buSzPts val="1400"/>
              <a:buChar char="○"/>
            </a:pPr>
            <a:r>
              <a:rPr lang="es" sz="1400"/>
              <a:t>Border effects are avoided</a:t>
            </a:r>
            <a:r>
              <a:rPr lang="es" sz="1400"/>
              <a:t> </a:t>
            </a:r>
            <a:endParaRPr sz="1400"/>
          </a:p>
          <a:p>
            <a:pPr indent="0" lvl="0" marL="914400" rtl="0" algn="l">
              <a:spcBef>
                <a:spcPts val="0"/>
              </a:spcBef>
              <a:spcAft>
                <a:spcPts val="0"/>
              </a:spcAft>
              <a:buNone/>
            </a:pPr>
            <a:r>
              <a:t/>
            </a:r>
            <a:endParaRPr sz="1300"/>
          </a:p>
          <a:p>
            <a:pPr indent="-311150" lvl="0" marL="457200" rtl="0" algn="l">
              <a:spcBef>
                <a:spcPts val="0"/>
              </a:spcBef>
              <a:spcAft>
                <a:spcPts val="0"/>
              </a:spcAft>
              <a:buSzPts val="1300"/>
              <a:buChar char="●"/>
            </a:pPr>
            <a:r>
              <a:rPr lang="es" sz="1300"/>
              <a:t>Arbitrary sized images</a:t>
            </a:r>
            <a:endParaRPr sz="1300"/>
          </a:p>
          <a:p>
            <a:pPr indent="0" lvl="0" marL="0" rtl="0" algn="l">
              <a:spcBef>
                <a:spcPts val="0"/>
              </a:spcBef>
              <a:spcAft>
                <a:spcPts val="0"/>
              </a:spcAft>
              <a:buNone/>
            </a:pPr>
            <a:r>
              <a:t/>
            </a:r>
            <a:endParaRPr sz="1300"/>
          </a:p>
        </p:txBody>
      </p:sp>
      <p:cxnSp>
        <p:nvCxnSpPr>
          <p:cNvPr id="471" name="Google Shape;471;p29"/>
          <p:cNvCxnSpPr/>
          <p:nvPr/>
        </p:nvCxnSpPr>
        <p:spPr>
          <a:xfrm>
            <a:off x="311700" y="658300"/>
            <a:ext cx="8520600" cy="0"/>
          </a:xfrm>
          <a:prstGeom prst="straightConnector1">
            <a:avLst/>
          </a:prstGeom>
          <a:noFill/>
          <a:ln cap="flat" cmpd="sng" w="9525">
            <a:solidFill>
              <a:srgbClr val="48FFD5"/>
            </a:solidFill>
            <a:prstDash val="solid"/>
            <a:round/>
            <a:headEnd len="med" w="med" type="none"/>
            <a:tailEnd len="med" w="med" type="none"/>
          </a:ln>
        </p:spPr>
      </p:cxnSp>
      <p:pic>
        <p:nvPicPr>
          <p:cNvPr descr="{&quot;font&quot;:{&quot;size&quot;:13,&quot;color&quot;:&quot;#000000&quot;,&quot;family&quot;:&quot;Arial&quot;},&quot;type&quot;:&quot;$$&quot;,&quot;code&quot;:&quot;$$L\\left(\\Theta\\right)\\,=\\,\\frac{1}{n}\\sum_{i\\,=\\,1}^{n}\\left|\\left|F\\left(Y_{i},\\,\\Theta\\right)\\,-\\,X_{i}\\right|\\right|^{2}$$&quot;,&quot;backgroundColorModified&quot;:false,&quot;aid&quot;:null,&quot;backgroundColor&quot;:&quot;#ffffff&quot;,&quot;id&quot;:&quot;1&quot;,&quot;ts&quot;:1636577362306,&quot;cs&quot;:&quot;n6WStkws7AdmvTdIfro+Rw==&quot;,&quot;size&quot;:{&quot;width&quot;:298,&quot;height&quot;:52.25}}" id="472" name="Google Shape;472;p29"/>
          <p:cNvPicPr preferRelativeResize="0"/>
          <p:nvPr/>
        </p:nvPicPr>
        <p:blipFill>
          <a:blip r:embed="rId3">
            <a:alphaModFix/>
          </a:blip>
          <a:stretch>
            <a:fillRect/>
          </a:stretch>
        </p:blipFill>
        <p:spPr>
          <a:xfrm>
            <a:off x="3152775" y="1710064"/>
            <a:ext cx="2838450" cy="497681"/>
          </a:xfrm>
          <a:prstGeom prst="rect">
            <a:avLst/>
          </a:prstGeom>
          <a:noFill/>
          <a:ln>
            <a:noFill/>
          </a:ln>
        </p:spPr>
      </p:pic>
      <p:pic>
        <p:nvPicPr>
          <p:cNvPr descr="{&quot;type&quot;:&quot;$$&quot;,&quot;backgroundColor&quot;:&quot;#ffffff&quot;,&quot;font&quot;:{&quot;family&quot;:&quot;Roboto&quot;,&quot;size&quot;:13,&quot;color&quot;:&quot;#000000&quot;},&quot;aid&quot;:null,&quot;backgroundColorModified&quot;:null,&quot;code&quot;:&quot;$$\n{\\Delta_{i+1}\\,=\\,0.9\\times\\Delta_{i}-\\,\\eta\\times\\frac{\\partial L}{\\partial W_{i}^{l}}}\\\\\n{,\\,W_{i+1}^{l}\\,=\\,W_{i}^{l}+\\Delta_{i+1}}\\\\$$&quot;,&quot;id&quot;:&quot;2&quot;,&quot;ts&quot;:1636577693662,&quot;cs&quot;:&quot;uypJqgNcD5uq/lZTbUhFLA==&quot;,&quot;size&quot;:{&quot;width&quot;:382,&quot;height&quot;:44.333333333333336}}" id="473" name="Google Shape;473;p29"/>
          <p:cNvPicPr preferRelativeResize="0"/>
          <p:nvPr/>
        </p:nvPicPr>
        <p:blipFill>
          <a:blip r:embed="rId4">
            <a:alphaModFix/>
          </a:blip>
          <a:stretch>
            <a:fillRect/>
          </a:stretch>
        </p:blipFill>
        <p:spPr>
          <a:xfrm>
            <a:off x="2752725" y="2884613"/>
            <a:ext cx="3638550" cy="422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0"/>
          <p:cNvSpPr/>
          <p:nvPr/>
        </p:nvSpPr>
        <p:spPr>
          <a:xfrm rot="10800000">
            <a:off x="5511050" y="19029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0"/>
          <p:cNvSpPr/>
          <p:nvPr/>
        </p:nvSpPr>
        <p:spPr>
          <a:xfrm rot="10800000">
            <a:off x="5511050" y="2606325"/>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0"/>
          <p:cNvSpPr/>
          <p:nvPr/>
        </p:nvSpPr>
        <p:spPr>
          <a:xfrm rot="10800000">
            <a:off x="5511050" y="33096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0"/>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3300">
                <a:solidFill>
                  <a:schemeClr val="accent1"/>
                </a:solidFill>
              </a:rPr>
              <a:t>Results</a:t>
            </a:r>
            <a:endParaRPr>
              <a:solidFill>
                <a:srgbClr val="FFFFFF"/>
              </a:solidFill>
            </a:endParaRPr>
          </a:p>
        </p:txBody>
      </p:sp>
      <p:sp>
        <p:nvSpPr>
          <p:cNvPr id="482" name="Google Shape;482;p30"/>
          <p:cNvSpPr/>
          <p:nvPr/>
        </p:nvSpPr>
        <p:spPr>
          <a:xfrm>
            <a:off x="7903950" y="18494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0"/>
          <p:cNvSpPr/>
          <p:nvPr/>
        </p:nvSpPr>
        <p:spPr>
          <a:xfrm>
            <a:off x="7903950" y="255082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0"/>
          <p:cNvSpPr/>
          <p:nvPr/>
        </p:nvSpPr>
        <p:spPr>
          <a:xfrm>
            <a:off x="8021111" y="2667988"/>
            <a:ext cx="189568" cy="189570"/>
          </a:xfrm>
          <a:custGeom>
            <a:rect b="b" l="l" r="r" t="t"/>
            <a:pathLst>
              <a:path extrusionOk="0" h="92473" w="92472">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0"/>
          <p:cNvSpPr/>
          <p:nvPr/>
        </p:nvSpPr>
        <p:spPr>
          <a:xfrm>
            <a:off x="8009275" y="1985963"/>
            <a:ext cx="213239" cy="196180"/>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486" name="Google Shape;486;p30"/>
          <p:cNvSpPr/>
          <p:nvPr/>
        </p:nvSpPr>
        <p:spPr>
          <a:xfrm>
            <a:off x="7903950" y="32521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7" name="Google Shape;487;p30"/>
          <p:cNvCxnSpPr/>
          <p:nvPr/>
        </p:nvCxnSpPr>
        <p:spPr>
          <a:xfrm>
            <a:off x="5882725" y="1195336"/>
            <a:ext cx="3340500" cy="0"/>
          </a:xfrm>
          <a:prstGeom prst="straightConnector1">
            <a:avLst/>
          </a:prstGeom>
          <a:noFill/>
          <a:ln cap="flat" cmpd="sng" w="9525">
            <a:solidFill>
              <a:schemeClr val="accent1"/>
            </a:solidFill>
            <a:prstDash val="solid"/>
            <a:round/>
            <a:headEnd len="med" w="med" type="none"/>
            <a:tailEnd len="med" w="med" type="none"/>
          </a:ln>
        </p:spPr>
      </p:cxnSp>
      <p:sp>
        <p:nvSpPr>
          <p:cNvPr id="488" name="Google Shape;488;p30"/>
          <p:cNvSpPr txBox="1"/>
          <p:nvPr>
            <p:ph type="ctrTitle"/>
          </p:nvPr>
        </p:nvSpPr>
        <p:spPr>
          <a:xfrm>
            <a:off x="5241481" y="2071888"/>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LOSS PLOTS</a:t>
            </a:r>
            <a:endParaRPr>
              <a:solidFill>
                <a:srgbClr val="0E2A47"/>
              </a:solidFill>
            </a:endParaRPr>
          </a:p>
        </p:txBody>
      </p:sp>
      <p:sp>
        <p:nvSpPr>
          <p:cNvPr id="489" name="Google Shape;489;p30"/>
          <p:cNvSpPr txBox="1"/>
          <p:nvPr>
            <p:ph idx="2" type="ctrTitle"/>
          </p:nvPr>
        </p:nvSpPr>
        <p:spPr>
          <a:xfrm>
            <a:off x="5470081" y="3474575"/>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IMAGE COMPARISON</a:t>
            </a:r>
            <a:endParaRPr>
              <a:solidFill>
                <a:srgbClr val="0E2A47"/>
              </a:solidFill>
            </a:endParaRPr>
          </a:p>
        </p:txBody>
      </p:sp>
      <p:sp>
        <p:nvSpPr>
          <p:cNvPr id="490" name="Google Shape;490;p30"/>
          <p:cNvSpPr txBox="1"/>
          <p:nvPr>
            <p:ph idx="3" type="ctrTitle"/>
          </p:nvPr>
        </p:nvSpPr>
        <p:spPr>
          <a:xfrm>
            <a:off x="5546281" y="2773231"/>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EVALUATION METRICS</a:t>
            </a:r>
            <a:endParaRPr>
              <a:solidFill>
                <a:srgbClr val="0E2A47"/>
              </a:solidFill>
            </a:endParaRPr>
          </a:p>
        </p:txBody>
      </p:sp>
      <p:pic>
        <p:nvPicPr>
          <p:cNvPr id="491" name="Google Shape;491;p30" title="Gráfico">
            <a:hlinkClick r:id="rId3"/>
          </p:cNvPr>
          <p:cNvPicPr preferRelativeResize="0"/>
          <p:nvPr/>
        </p:nvPicPr>
        <p:blipFill rotWithShape="1">
          <a:blip r:embed="rId4">
            <a:alphaModFix/>
          </a:blip>
          <a:srcRect b="8525" l="0" r="0" t="0"/>
          <a:stretch/>
        </p:blipFill>
        <p:spPr>
          <a:xfrm>
            <a:off x="256200" y="1457250"/>
            <a:ext cx="5000299" cy="2828150"/>
          </a:xfrm>
          <a:prstGeom prst="rect">
            <a:avLst/>
          </a:prstGeom>
          <a:noFill/>
          <a:ln>
            <a:noFill/>
          </a:ln>
        </p:spPr>
      </p:pic>
      <p:grpSp>
        <p:nvGrpSpPr>
          <p:cNvPr id="492" name="Google Shape;492;p30"/>
          <p:cNvGrpSpPr/>
          <p:nvPr/>
        </p:nvGrpSpPr>
        <p:grpSpPr>
          <a:xfrm>
            <a:off x="7985045" y="3305059"/>
            <a:ext cx="261693" cy="318136"/>
            <a:chOff x="-44914800" y="3560450"/>
            <a:chExt cx="300900" cy="300100"/>
          </a:xfrm>
        </p:grpSpPr>
        <p:sp>
          <p:nvSpPr>
            <p:cNvPr id="493" name="Google Shape;493;p3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1"/>
          <p:cNvSpPr/>
          <p:nvPr/>
        </p:nvSpPr>
        <p:spPr>
          <a:xfrm>
            <a:off x="8159312" y="40369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1"/>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04" name="Google Shape;504;p31"/>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05" name="Google Shape;505;p31"/>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06" name="Google Shape;506;p31"/>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07" name="Google Shape;507;p31"/>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08" name="Google Shape;508;p31"/>
          <p:cNvSpPr/>
          <p:nvPr/>
        </p:nvSpPr>
        <p:spPr>
          <a:xfrm>
            <a:off x="7842119" y="40118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1"/>
          <p:cNvSpPr txBox="1"/>
          <p:nvPr>
            <p:ph type="ctrTitle"/>
          </p:nvPr>
        </p:nvSpPr>
        <p:spPr>
          <a:xfrm>
            <a:off x="311700" y="1873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300">
                <a:solidFill>
                  <a:schemeClr val="accent1"/>
                </a:solidFill>
              </a:rPr>
              <a:t>Accuracy - Loss Plots</a:t>
            </a:r>
            <a:endParaRPr/>
          </a:p>
        </p:txBody>
      </p:sp>
      <p:cxnSp>
        <p:nvCxnSpPr>
          <p:cNvPr id="510" name="Google Shape;510;p31"/>
          <p:cNvCxnSpPr/>
          <p:nvPr/>
        </p:nvCxnSpPr>
        <p:spPr>
          <a:xfrm>
            <a:off x="311700" y="7345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511" name="Google Shape;511;p31"/>
          <p:cNvSpPr/>
          <p:nvPr/>
        </p:nvSpPr>
        <p:spPr>
          <a:xfrm>
            <a:off x="812625" y="1097300"/>
            <a:ext cx="7759800" cy="3553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2" name="Google Shape;512;p31"/>
          <p:cNvPicPr preferRelativeResize="0"/>
          <p:nvPr/>
        </p:nvPicPr>
        <p:blipFill rotWithShape="1">
          <a:blip r:embed="rId3">
            <a:alphaModFix/>
          </a:blip>
          <a:srcRect b="0" l="0" r="0" t="5997"/>
          <a:stretch/>
        </p:blipFill>
        <p:spPr>
          <a:xfrm>
            <a:off x="952200" y="1089557"/>
            <a:ext cx="7328249" cy="3465742"/>
          </a:xfrm>
          <a:prstGeom prst="rect">
            <a:avLst/>
          </a:prstGeom>
          <a:noFill/>
          <a:ln>
            <a:noFill/>
          </a:ln>
        </p:spPr>
      </p:pic>
      <p:sp>
        <p:nvSpPr>
          <p:cNvPr id="513" name="Google Shape;513;p31"/>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14" name="Google Shape;514;p31"/>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15" name="Google Shape;515;p31"/>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16" name="Google Shape;516;p31"/>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17" name="Google Shape;517;p31"/>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18" name="Google Shape;518;p31"/>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2"/>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24" name="Google Shape;524;p32"/>
          <p:cNvSpPr txBox="1"/>
          <p:nvPr>
            <p:ph type="ctrTitle"/>
          </p:nvPr>
        </p:nvSpPr>
        <p:spPr>
          <a:xfrm>
            <a:off x="311700" y="263550"/>
            <a:ext cx="8520600" cy="47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300">
                <a:solidFill>
                  <a:schemeClr val="accent1"/>
                </a:solidFill>
              </a:rPr>
              <a:t>Evaluation Metrics</a:t>
            </a:r>
            <a:endParaRPr/>
          </a:p>
        </p:txBody>
      </p:sp>
      <p:cxnSp>
        <p:nvCxnSpPr>
          <p:cNvPr id="525" name="Google Shape;525;p32"/>
          <p:cNvCxnSpPr/>
          <p:nvPr/>
        </p:nvCxnSpPr>
        <p:spPr>
          <a:xfrm>
            <a:off x="311700" y="7345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526" name="Google Shape;526;p32"/>
          <p:cNvSpPr/>
          <p:nvPr/>
        </p:nvSpPr>
        <p:spPr>
          <a:xfrm>
            <a:off x="2912700" y="863475"/>
            <a:ext cx="2736900" cy="4098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2"/>
          <p:cNvSpPr/>
          <p:nvPr/>
        </p:nvSpPr>
        <p:spPr>
          <a:xfrm>
            <a:off x="5862375" y="2516683"/>
            <a:ext cx="141646" cy="778888"/>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pic>
        <p:nvPicPr>
          <p:cNvPr id="528" name="Google Shape;528;p32"/>
          <p:cNvPicPr preferRelativeResize="0"/>
          <p:nvPr/>
        </p:nvPicPr>
        <p:blipFill>
          <a:blip r:embed="rId3">
            <a:alphaModFix/>
          </a:blip>
          <a:stretch>
            <a:fillRect/>
          </a:stretch>
        </p:blipFill>
        <p:spPr>
          <a:xfrm>
            <a:off x="3174550" y="869163"/>
            <a:ext cx="2315275" cy="3931575"/>
          </a:xfrm>
          <a:prstGeom prst="rect">
            <a:avLst/>
          </a:prstGeom>
          <a:noFill/>
          <a:ln>
            <a:noFill/>
          </a:ln>
        </p:spPr>
      </p:pic>
      <p:pic>
        <p:nvPicPr>
          <p:cNvPr id="529" name="Google Shape;529;p32"/>
          <p:cNvPicPr preferRelativeResize="0"/>
          <p:nvPr/>
        </p:nvPicPr>
        <p:blipFill>
          <a:blip r:embed="rId4">
            <a:alphaModFix/>
          </a:blip>
          <a:stretch>
            <a:fillRect/>
          </a:stretch>
        </p:blipFill>
        <p:spPr>
          <a:xfrm>
            <a:off x="5917043" y="2629636"/>
            <a:ext cx="3076945" cy="552975"/>
          </a:xfrm>
          <a:prstGeom prst="rect">
            <a:avLst/>
          </a:prstGeom>
          <a:noFill/>
          <a:ln>
            <a:noFill/>
          </a:ln>
        </p:spPr>
      </p:pic>
      <p:sp>
        <p:nvSpPr>
          <p:cNvPr id="530" name="Google Shape;530;p32"/>
          <p:cNvSpPr/>
          <p:nvPr/>
        </p:nvSpPr>
        <p:spPr>
          <a:xfrm flipH="1">
            <a:off x="8920775" y="2529683"/>
            <a:ext cx="141646" cy="778888"/>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31" name="Google Shape;531;p32"/>
          <p:cNvSpPr/>
          <p:nvPr/>
        </p:nvSpPr>
        <p:spPr>
          <a:xfrm>
            <a:off x="376614" y="1796817"/>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32" name="Google Shape;532;p32"/>
          <p:cNvSpPr/>
          <p:nvPr/>
        </p:nvSpPr>
        <p:spPr>
          <a:xfrm>
            <a:off x="799422" y="1796817"/>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33" name="Google Shape;533;p32"/>
          <p:cNvSpPr/>
          <p:nvPr/>
        </p:nvSpPr>
        <p:spPr>
          <a:xfrm>
            <a:off x="376614" y="1359027"/>
            <a:ext cx="267858" cy="59329"/>
          </a:xfrm>
          <a:custGeom>
            <a:rect b="b" l="l" r="r" t="t"/>
            <a:pathLst>
              <a:path extrusionOk="0" h="1321" w="5964">
                <a:moveTo>
                  <a:pt x="0" y="0"/>
                </a:moveTo>
                <a:lnTo>
                  <a:pt x="0" y="1321"/>
                </a:lnTo>
                <a:lnTo>
                  <a:pt x="5964" y="1321"/>
                </a:lnTo>
                <a:lnTo>
                  <a:pt x="5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34" name="Google Shape;534;p32"/>
          <p:cNvSpPr/>
          <p:nvPr/>
        </p:nvSpPr>
        <p:spPr>
          <a:xfrm>
            <a:off x="799422" y="1359027"/>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35" name="Google Shape;535;p32"/>
          <p:cNvSpPr/>
          <p:nvPr/>
        </p:nvSpPr>
        <p:spPr>
          <a:xfrm>
            <a:off x="376614" y="1615057"/>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36" name="Google Shape;536;p32"/>
          <p:cNvSpPr/>
          <p:nvPr/>
        </p:nvSpPr>
        <p:spPr>
          <a:xfrm>
            <a:off x="799422" y="1615057"/>
            <a:ext cx="1568883" cy="61261"/>
          </a:xfrm>
          <a:custGeom>
            <a:rect b="b" l="l" r="r" t="t"/>
            <a:pathLst>
              <a:path extrusionOk="0" h="1364" w="34932">
                <a:moveTo>
                  <a:pt x="0" y="0"/>
                </a:moveTo>
                <a:lnTo>
                  <a:pt x="0" y="1364"/>
                </a:lnTo>
                <a:lnTo>
                  <a:pt x="34931" y="1364"/>
                </a:lnTo>
                <a:lnTo>
                  <a:pt x="349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37" name="Google Shape;537;p32"/>
          <p:cNvSpPr/>
          <p:nvPr/>
        </p:nvSpPr>
        <p:spPr>
          <a:xfrm>
            <a:off x="376614" y="1978578"/>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38" name="Google Shape;538;p32"/>
          <p:cNvSpPr/>
          <p:nvPr/>
        </p:nvSpPr>
        <p:spPr>
          <a:xfrm>
            <a:off x="799422" y="1978578"/>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39" name="Google Shape;539;p32"/>
          <p:cNvSpPr/>
          <p:nvPr/>
        </p:nvSpPr>
        <p:spPr>
          <a:xfrm>
            <a:off x="234975" y="1249874"/>
            <a:ext cx="141646" cy="914782"/>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40" name="Google Shape;540;p32"/>
          <p:cNvSpPr/>
          <p:nvPr/>
        </p:nvSpPr>
        <p:spPr>
          <a:xfrm flipH="1">
            <a:off x="2368753" y="1271651"/>
            <a:ext cx="141622" cy="914782"/>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41" name="Google Shape;541;p32"/>
          <p:cNvSpPr/>
          <p:nvPr/>
        </p:nvSpPr>
        <p:spPr>
          <a:xfrm>
            <a:off x="5807012" y="949304"/>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2"/>
          <p:cNvSpPr/>
          <p:nvPr/>
        </p:nvSpPr>
        <p:spPr>
          <a:xfrm rot="-5610447">
            <a:off x="5641311" y="831819"/>
            <a:ext cx="1373876" cy="1113726"/>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3"/>
          <p:cNvSpPr txBox="1"/>
          <p:nvPr/>
        </p:nvSpPr>
        <p:spPr>
          <a:xfrm>
            <a:off x="723900" y="304800"/>
            <a:ext cx="7696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000">
                <a:solidFill>
                  <a:schemeClr val="accent1"/>
                </a:solidFill>
                <a:latin typeface="Roboto"/>
                <a:ea typeface="Roboto"/>
                <a:cs typeface="Roboto"/>
                <a:sym typeface="Roboto"/>
              </a:rPr>
              <a:t>Image Contrast</a:t>
            </a:r>
            <a:endParaRPr b="1" sz="3000">
              <a:solidFill>
                <a:schemeClr val="accent1"/>
              </a:solidFill>
              <a:latin typeface="Roboto"/>
              <a:ea typeface="Roboto"/>
              <a:cs typeface="Roboto"/>
              <a:sym typeface="Roboto"/>
            </a:endParaRPr>
          </a:p>
        </p:txBody>
      </p:sp>
      <p:cxnSp>
        <p:nvCxnSpPr>
          <p:cNvPr id="548" name="Google Shape;548;p33"/>
          <p:cNvCxnSpPr/>
          <p:nvPr/>
        </p:nvCxnSpPr>
        <p:spPr>
          <a:xfrm>
            <a:off x="311700" y="9631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549" name="Google Shape;549;p33"/>
          <p:cNvSpPr/>
          <p:nvPr/>
        </p:nvSpPr>
        <p:spPr>
          <a:xfrm>
            <a:off x="1121725" y="1680975"/>
            <a:ext cx="6967800" cy="2746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0" name="Google Shape;550;p33"/>
          <p:cNvPicPr preferRelativeResize="0"/>
          <p:nvPr/>
        </p:nvPicPr>
        <p:blipFill>
          <a:blip r:embed="rId3">
            <a:alphaModFix/>
          </a:blip>
          <a:stretch>
            <a:fillRect/>
          </a:stretch>
        </p:blipFill>
        <p:spPr>
          <a:xfrm>
            <a:off x="1301661" y="1831304"/>
            <a:ext cx="2065886" cy="2446142"/>
          </a:xfrm>
          <a:prstGeom prst="rect">
            <a:avLst/>
          </a:prstGeom>
          <a:noFill/>
          <a:ln>
            <a:noFill/>
          </a:ln>
        </p:spPr>
      </p:pic>
      <p:pic>
        <p:nvPicPr>
          <p:cNvPr id="551" name="Google Shape;551;p33"/>
          <p:cNvPicPr preferRelativeResize="0"/>
          <p:nvPr/>
        </p:nvPicPr>
        <p:blipFill>
          <a:blip r:embed="rId4">
            <a:alphaModFix/>
          </a:blip>
          <a:stretch>
            <a:fillRect/>
          </a:stretch>
        </p:blipFill>
        <p:spPr>
          <a:xfrm>
            <a:off x="3539050" y="1831325"/>
            <a:ext cx="2065900" cy="2446125"/>
          </a:xfrm>
          <a:prstGeom prst="rect">
            <a:avLst/>
          </a:prstGeom>
          <a:noFill/>
          <a:ln>
            <a:noFill/>
          </a:ln>
        </p:spPr>
      </p:pic>
      <p:pic>
        <p:nvPicPr>
          <p:cNvPr id="552" name="Google Shape;552;p33"/>
          <p:cNvPicPr preferRelativeResize="0"/>
          <p:nvPr/>
        </p:nvPicPr>
        <p:blipFill>
          <a:blip r:embed="rId5">
            <a:alphaModFix/>
          </a:blip>
          <a:stretch>
            <a:fillRect/>
          </a:stretch>
        </p:blipFill>
        <p:spPr>
          <a:xfrm>
            <a:off x="5843709" y="1831309"/>
            <a:ext cx="2065886" cy="2446110"/>
          </a:xfrm>
          <a:prstGeom prst="rect">
            <a:avLst/>
          </a:prstGeom>
          <a:noFill/>
          <a:ln>
            <a:noFill/>
          </a:ln>
        </p:spPr>
      </p:pic>
      <p:sp>
        <p:nvSpPr>
          <p:cNvPr id="553" name="Google Shape;553;p33"/>
          <p:cNvSpPr txBox="1"/>
          <p:nvPr/>
        </p:nvSpPr>
        <p:spPr>
          <a:xfrm>
            <a:off x="834600" y="120900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solidFill>
                  <a:schemeClr val="accent1"/>
                </a:solidFill>
                <a:latin typeface="Roboto"/>
                <a:ea typeface="Roboto"/>
                <a:cs typeface="Roboto"/>
                <a:sym typeface="Roboto"/>
              </a:rPr>
              <a:t>Original</a:t>
            </a:r>
            <a:endParaRPr sz="800"/>
          </a:p>
        </p:txBody>
      </p:sp>
      <p:sp>
        <p:nvSpPr>
          <p:cNvPr id="554" name="Google Shape;554;p33"/>
          <p:cNvSpPr txBox="1"/>
          <p:nvPr/>
        </p:nvSpPr>
        <p:spPr>
          <a:xfrm>
            <a:off x="3105625" y="1208988"/>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solidFill>
                  <a:schemeClr val="accent1"/>
                </a:solidFill>
                <a:latin typeface="Roboto"/>
                <a:ea typeface="Roboto"/>
                <a:cs typeface="Roboto"/>
                <a:sym typeface="Roboto"/>
              </a:rPr>
              <a:t>Bicubic</a:t>
            </a:r>
            <a:endParaRPr sz="800"/>
          </a:p>
        </p:txBody>
      </p:sp>
      <p:sp>
        <p:nvSpPr>
          <p:cNvPr id="555" name="Google Shape;555;p33"/>
          <p:cNvSpPr txBox="1"/>
          <p:nvPr/>
        </p:nvSpPr>
        <p:spPr>
          <a:xfrm>
            <a:off x="5376638" y="120900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solidFill>
                  <a:schemeClr val="accent1"/>
                </a:solidFill>
                <a:latin typeface="Roboto"/>
                <a:ea typeface="Roboto"/>
                <a:cs typeface="Roboto"/>
                <a:sym typeface="Roboto"/>
              </a:rPr>
              <a:t>SRCNN</a:t>
            </a:r>
            <a:endParaRPr sz="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4"/>
          <p:cNvSpPr txBox="1"/>
          <p:nvPr>
            <p:ph idx="6" type="ctrTitle"/>
          </p:nvPr>
        </p:nvSpPr>
        <p:spPr>
          <a:xfrm>
            <a:off x="311700" y="3710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3300">
                <a:solidFill>
                  <a:schemeClr val="accent1"/>
                </a:solidFill>
              </a:rPr>
              <a:t>Conclusion</a:t>
            </a:r>
            <a:endParaRPr/>
          </a:p>
        </p:txBody>
      </p:sp>
      <p:cxnSp>
        <p:nvCxnSpPr>
          <p:cNvPr id="561" name="Google Shape;561;p34"/>
          <p:cNvCxnSpPr/>
          <p:nvPr/>
        </p:nvCxnSpPr>
        <p:spPr>
          <a:xfrm>
            <a:off x="364625" y="977650"/>
            <a:ext cx="8520600" cy="0"/>
          </a:xfrm>
          <a:prstGeom prst="straightConnector1">
            <a:avLst/>
          </a:prstGeom>
          <a:noFill/>
          <a:ln cap="flat" cmpd="sng" w="9525">
            <a:solidFill>
              <a:schemeClr val="accent1"/>
            </a:solidFill>
            <a:prstDash val="solid"/>
            <a:round/>
            <a:headEnd len="med" w="med" type="none"/>
            <a:tailEnd len="med" w="med" type="none"/>
          </a:ln>
        </p:spPr>
      </p:cxnSp>
      <p:sp>
        <p:nvSpPr>
          <p:cNvPr id="562" name="Google Shape;562;p34"/>
          <p:cNvSpPr txBox="1"/>
          <p:nvPr/>
        </p:nvSpPr>
        <p:spPr>
          <a:xfrm>
            <a:off x="419550" y="1195225"/>
            <a:ext cx="83049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Roboto Light"/>
                <a:ea typeface="Roboto Light"/>
                <a:cs typeface="Roboto Light"/>
                <a:sym typeface="Roboto Light"/>
              </a:rPr>
              <a:t>Major deduction points from SRCNN model:</a:t>
            </a:r>
            <a:endParaRPr sz="1600">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sz="1600">
              <a:solidFill>
                <a:schemeClr val="lt1"/>
              </a:solidFill>
              <a:latin typeface="Roboto Light"/>
              <a:ea typeface="Roboto Light"/>
              <a:cs typeface="Roboto Light"/>
              <a:sym typeface="Roboto Light"/>
            </a:endParaRPr>
          </a:p>
          <a:p>
            <a:pPr indent="-330200" lvl="0" marL="457200" rtl="0" algn="l">
              <a:spcBef>
                <a:spcPts val="0"/>
              </a:spcBef>
              <a:spcAft>
                <a:spcPts val="0"/>
              </a:spcAft>
              <a:buClr>
                <a:schemeClr val="lt1"/>
              </a:buClr>
              <a:buSzPts val="1600"/>
              <a:buFont typeface="Roboto Light"/>
              <a:buChar char="●"/>
            </a:pPr>
            <a:r>
              <a:rPr lang="es" sz="1600">
                <a:solidFill>
                  <a:schemeClr val="lt1"/>
                </a:solidFill>
                <a:latin typeface="Roboto Light"/>
                <a:ea typeface="Roboto Light"/>
                <a:cs typeface="Roboto Light"/>
                <a:sym typeface="Roboto Light"/>
              </a:rPr>
              <a:t>Representative external example-based SR model</a:t>
            </a:r>
            <a:endParaRPr sz="1600">
              <a:solidFill>
                <a:schemeClr val="lt1"/>
              </a:solidFill>
              <a:latin typeface="Roboto Light"/>
              <a:ea typeface="Roboto Light"/>
              <a:cs typeface="Roboto Light"/>
              <a:sym typeface="Roboto Light"/>
            </a:endParaRPr>
          </a:p>
          <a:p>
            <a:pPr indent="0" lvl="0" marL="457200" rtl="0" algn="l">
              <a:spcBef>
                <a:spcPts val="0"/>
              </a:spcBef>
              <a:spcAft>
                <a:spcPts val="0"/>
              </a:spcAft>
              <a:buNone/>
            </a:pPr>
            <a:r>
              <a:t/>
            </a:r>
            <a:endParaRPr sz="1600">
              <a:solidFill>
                <a:schemeClr val="lt1"/>
              </a:solidFill>
              <a:latin typeface="Roboto Light"/>
              <a:ea typeface="Roboto Light"/>
              <a:cs typeface="Roboto Light"/>
              <a:sym typeface="Roboto Light"/>
            </a:endParaRPr>
          </a:p>
          <a:p>
            <a:pPr indent="-330200" lvl="0" marL="457200" rtl="0" algn="l">
              <a:spcBef>
                <a:spcPts val="0"/>
              </a:spcBef>
              <a:spcAft>
                <a:spcPts val="0"/>
              </a:spcAft>
              <a:buClr>
                <a:schemeClr val="lt1"/>
              </a:buClr>
              <a:buSzPts val="1600"/>
              <a:buFont typeface="Roboto Light"/>
              <a:buChar char="●"/>
            </a:pPr>
            <a:r>
              <a:rPr lang="es" sz="1600">
                <a:solidFill>
                  <a:schemeClr val="lt1"/>
                </a:solidFill>
                <a:latin typeface="Roboto Light"/>
                <a:ea typeface="Roboto Light"/>
                <a:cs typeface="Roboto Light"/>
                <a:sym typeface="Roboto Light"/>
              </a:rPr>
              <a:t>Minimal pre/post processing </a:t>
            </a:r>
            <a:endParaRPr sz="1600">
              <a:solidFill>
                <a:schemeClr val="lt1"/>
              </a:solidFill>
              <a:latin typeface="Roboto Light"/>
              <a:ea typeface="Roboto Light"/>
              <a:cs typeface="Roboto Light"/>
              <a:sym typeface="Roboto Light"/>
            </a:endParaRPr>
          </a:p>
          <a:p>
            <a:pPr indent="0" lvl="0" marL="457200" rtl="0" algn="l">
              <a:spcBef>
                <a:spcPts val="0"/>
              </a:spcBef>
              <a:spcAft>
                <a:spcPts val="0"/>
              </a:spcAft>
              <a:buNone/>
            </a:pPr>
            <a:r>
              <a:t/>
            </a:r>
            <a:endParaRPr sz="1600">
              <a:solidFill>
                <a:schemeClr val="lt1"/>
              </a:solidFill>
              <a:latin typeface="Roboto Light"/>
              <a:ea typeface="Roboto Light"/>
              <a:cs typeface="Roboto Light"/>
              <a:sym typeface="Roboto Light"/>
            </a:endParaRPr>
          </a:p>
          <a:p>
            <a:pPr indent="-330200" lvl="0" marL="457200" rtl="0" algn="l">
              <a:spcBef>
                <a:spcPts val="0"/>
              </a:spcBef>
              <a:spcAft>
                <a:spcPts val="0"/>
              </a:spcAft>
              <a:buClr>
                <a:schemeClr val="lt1"/>
              </a:buClr>
              <a:buSzPts val="1600"/>
              <a:buFont typeface="Roboto Light"/>
              <a:buChar char="●"/>
            </a:pPr>
            <a:r>
              <a:rPr lang="es" sz="1600">
                <a:solidFill>
                  <a:schemeClr val="lt1"/>
                </a:solidFill>
                <a:latin typeface="Roboto Light"/>
                <a:ea typeface="Roboto Light"/>
                <a:cs typeface="Roboto Light"/>
                <a:sym typeface="Roboto Light"/>
              </a:rPr>
              <a:t>Enhancements for optimality:</a:t>
            </a:r>
            <a:endParaRPr sz="1600">
              <a:solidFill>
                <a:schemeClr val="lt1"/>
              </a:solidFill>
              <a:latin typeface="Roboto Light"/>
              <a:ea typeface="Roboto Light"/>
              <a:cs typeface="Roboto Light"/>
              <a:sym typeface="Roboto Light"/>
            </a:endParaRPr>
          </a:p>
          <a:p>
            <a:pPr indent="-330200" lvl="1" marL="914400" rtl="0" algn="l">
              <a:spcBef>
                <a:spcPts val="0"/>
              </a:spcBef>
              <a:spcAft>
                <a:spcPts val="0"/>
              </a:spcAft>
              <a:buClr>
                <a:schemeClr val="lt1"/>
              </a:buClr>
              <a:buSzPts val="1600"/>
              <a:buFont typeface="Roboto Light"/>
              <a:buChar char="○"/>
            </a:pPr>
            <a:r>
              <a:rPr lang="es" sz="1600">
                <a:solidFill>
                  <a:schemeClr val="lt1"/>
                </a:solidFill>
                <a:latin typeface="Roboto Light"/>
                <a:ea typeface="Roboto Light"/>
                <a:cs typeface="Roboto Light"/>
                <a:sym typeface="Roboto Light"/>
              </a:rPr>
              <a:t>Dataset addition -&gt; Structure and functionality</a:t>
            </a:r>
            <a:endParaRPr sz="1600">
              <a:solidFill>
                <a:schemeClr val="lt1"/>
              </a:solidFill>
              <a:latin typeface="Roboto Light"/>
              <a:ea typeface="Roboto Light"/>
              <a:cs typeface="Roboto Light"/>
              <a:sym typeface="Roboto Light"/>
            </a:endParaRPr>
          </a:p>
          <a:p>
            <a:pPr indent="-330200" lvl="1" marL="914400" rtl="0" algn="l">
              <a:spcBef>
                <a:spcPts val="0"/>
              </a:spcBef>
              <a:spcAft>
                <a:spcPts val="0"/>
              </a:spcAft>
              <a:buClr>
                <a:schemeClr val="lt1"/>
              </a:buClr>
              <a:buSzPts val="1600"/>
              <a:buFont typeface="Roboto Light"/>
              <a:buChar char="○"/>
            </a:pPr>
            <a:r>
              <a:rPr lang="es" sz="1600">
                <a:solidFill>
                  <a:schemeClr val="lt1"/>
                </a:solidFill>
                <a:latin typeface="Roboto Light"/>
                <a:ea typeface="Roboto Light"/>
                <a:cs typeface="Roboto Light"/>
                <a:sym typeface="Roboto Light"/>
              </a:rPr>
              <a:t>Enhanced color space (YCbCr)</a:t>
            </a:r>
            <a:endParaRPr sz="1600">
              <a:solidFill>
                <a:schemeClr val="lt1"/>
              </a:solidFill>
              <a:latin typeface="Roboto Light"/>
              <a:ea typeface="Roboto Light"/>
              <a:cs typeface="Roboto Light"/>
              <a:sym typeface="Roboto Light"/>
            </a:endParaRPr>
          </a:p>
          <a:p>
            <a:pPr indent="-330200" lvl="1" marL="914400" rtl="0" algn="l">
              <a:spcBef>
                <a:spcPts val="0"/>
              </a:spcBef>
              <a:spcAft>
                <a:spcPts val="0"/>
              </a:spcAft>
              <a:buClr>
                <a:schemeClr val="lt1"/>
              </a:buClr>
              <a:buSzPts val="1600"/>
              <a:buFont typeface="Roboto Light"/>
              <a:buChar char="○"/>
            </a:pPr>
            <a:r>
              <a:rPr lang="es" sz="1600">
                <a:solidFill>
                  <a:schemeClr val="lt1"/>
                </a:solidFill>
                <a:latin typeface="Roboto Light"/>
                <a:ea typeface="Roboto Light"/>
                <a:cs typeface="Roboto Light"/>
                <a:sym typeface="Roboto Light"/>
              </a:rPr>
              <a:t>Luminance optimization</a:t>
            </a:r>
            <a:endParaRPr sz="1600">
              <a:solidFill>
                <a:schemeClr val="lt1"/>
              </a:solidFill>
              <a:latin typeface="Roboto Light"/>
              <a:ea typeface="Roboto Light"/>
              <a:cs typeface="Roboto Light"/>
              <a:sym typeface="Roboto Light"/>
            </a:endParaRPr>
          </a:p>
          <a:p>
            <a:pPr indent="-330200" lvl="2" marL="1371600" rtl="0" algn="l">
              <a:spcBef>
                <a:spcPts val="0"/>
              </a:spcBef>
              <a:spcAft>
                <a:spcPts val="0"/>
              </a:spcAft>
              <a:buClr>
                <a:schemeClr val="lt1"/>
              </a:buClr>
              <a:buSzPts val="1600"/>
              <a:buFont typeface="Roboto Light"/>
              <a:buChar char="■"/>
            </a:pPr>
            <a:r>
              <a:rPr lang="es" sz="1600">
                <a:solidFill>
                  <a:schemeClr val="lt1"/>
                </a:solidFill>
                <a:latin typeface="Roboto Light"/>
                <a:ea typeface="Roboto Light"/>
                <a:cs typeface="Roboto Light"/>
                <a:sym typeface="Roboto Light"/>
              </a:rPr>
              <a:t>Y only</a:t>
            </a:r>
            <a:endParaRPr sz="1600">
              <a:solidFill>
                <a:schemeClr val="lt1"/>
              </a:solidFill>
              <a:latin typeface="Roboto Light"/>
              <a:ea typeface="Roboto Light"/>
              <a:cs typeface="Roboto Light"/>
              <a:sym typeface="Roboto Light"/>
            </a:endParaRPr>
          </a:p>
          <a:p>
            <a:pPr indent="-330200" lvl="2" marL="1371600" rtl="0" algn="l">
              <a:spcBef>
                <a:spcPts val="0"/>
              </a:spcBef>
              <a:spcAft>
                <a:spcPts val="0"/>
              </a:spcAft>
              <a:buClr>
                <a:schemeClr val="lt1"/>
              </a:buClr>
              <a:buSzPts val="1600"/>
              <a:buFont typeface="Roboto Light"/>
              <a:buChar char="■"/>
            </a:pPr>
            <a:r>
              <a:rPr lang="es" sz="1600">
                <a:solidFill>
                  <a:schemeClr val="lt1"/>
                </a:solidFill>
                <a:latin typeface="Roboto Light"/>
                <a:ea typeface="Roboto Light"/>
                <a:cs typeface="Roboto Light"/>
                <a:sym typeface="Roboto Light"/>
              </a:rPr>
              <a:t>Multiple channel optimization in contrast with pre-training</a:t>
            </a:r>
            <a:endParaRPr sz="1600">
              <a:solidFill>
                <a:schemeClr val="lt1"/>
              </a:solidFill>
              <a:latin typeface="Roboto Light"/>
              <a:ea typeface="Roboto Light"/>
              <a:cs typeface="Roboto Light"/>
              <a:sym typeface="Roboto Light"/>
            </a:endParaRPr>
          </a:p>
          <a:p>
            <a:pPr indent="-330200" lvl="2" marL="1371600" rtl="0" algn="l">
              <a:spcBef>
                <a:spcPts val="0"/>
              </a:spcBef>
              <a:spcAft>
                <a:spcPts val="0"/>
              </a:spcAft>
              <a:buClr>
                <a:schemeClr val="lt1"/>
              </a:buClr>
              <a:buSzPts val="1600"/>
              <a:buFont typeface="Roboto Light"/>
              <a:buChar char="■"/>
            </a:pPr>
            <a:r>
              <a:rPr lang="es" sz="1600">
                <a:solidFill>
                  <a:schemeClr val="lt1"/>
                </a:solidFill>
                <a:latin typeface="Roboto Light"/>
                <a:ea typeface="Roboto Light"/>
                <a:cs typeface="Roboto Light"/>
                <a:sym typeface="Roboto Light"/>
              </a:rPr>
              <a:t>Y pre-train, CbCr pre-train, YCbCr</a:t>
            </a:r>
            <a:endParaRPr sz="1600">
              <a:solidFill>
                <a:schemeClr val="lt1"/>
              </a:solidFill>
              <a:latin typeface="Roboto Light"/>
              <a:ea typeface="Roboto Light"/>
              <a:cs typeface="Roboto Light"/>
              <a:sym typeface="Robo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35"/>
          <p:cNvSpPr txBox="1"/>
          <p:nvPr>
            <p:ph type="ctrTitle"/>
          </p:nvPr>
        </p:nvSpPr>
        <p:spPr>
          <a:xfrm>
            <a:off x="311700" y="130475"/>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accent2"/>
                </a:solidFill>
              </a:rPr>
              <a:t>Future Direction</a:t>
            </a:r>
            <a:endParaRPr>
              <a:solidFill>
                <a:schemeClr val="accent2"/>
              </a:solidFill>
            </a:endParaRPr>
          </a:p>
        </p:txBody>
      </p:sp>
      <p:sp>
        <p:nvSpPr>
          <p:cNvPr id="568" name="Google Shape;568;p35"/>
          <p:cNvSpPr txBox="1"/>
          <p:nvPr/>
        </p:nvSpPr>
        <p:spPr>
          <a:xfrm>
            <a:off x="433350" y="784425"/>
            <a:ext cx="8102100" cy="4987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Font typeface="Roboto Light"/>
              <a:buChar char="●"/>
            </a:pPr>
            <a:r>
              <a:rPr lang="es" sz="1300">
                <a:solidFill>
                  <a:schemeClr val="lt1"/>
                </a:solidFill>
                <a:latin typeface="Roboto Light"/>
                <a:ea typeface="Roboto Light"/>
                <a:cs typeface="Roboto Light"/>
                <a:sym typeface="Roboto Light"/>
              </a:rPr>
              <a:t>Code Modularization</a:t>
            </a:r>
            <a:endParaRPr sz="1300">
              <a:solidFill>
                <a:schemeClr val="lt1"/>
              </a:solidFill>
              <a:latin typeface="Roboto Light"/>
              <a:ea typeface="Roboto Light"/>
              <a:cs typeface="Roboto Light"/>
              <a:sym typeface="Roboto Light"/>
            </a:endParaRPr>
          </a:p>
          <a:p>
            <a:pPr indent="0" lvl="0" marL="457200" rtl="0" algn="l">
              <a:spcBef>
                <a:spcPts val="0"/>
              </a:spcBef>
              <a:spcAft>
                <a:spcPts val="0"/>
              </a:spcAft>
              <a:buNone/>
            </a:pPr>
            <a:r>
              <a:t/>
            </a:r>
            <a:endParaRPr sz="1300">
              <a:solidFill>
                <a:schemeClr val="lt1"/>
              </a:solidFill>
              <a:latin typeface="Roboto Light"/>
              <a:ea typeface="Roboto Light"/>
              <a:cs typeface="Roboto Light"/>
              <a:sym typeface="Roboto Light"/>
            </a:endParaRPr>
          </a:p>
          <a:p>
            <a:pPr indent="-311150" lvl="0" marL="457200" rtl="0" algn="l">
              <a:spcBef>
                <a:spcPts val="0"/>
              </a:spcBef>
              <a:spcAft>
                <a:spcPts val="0"/>
              </a:spcAft>
              <a:buClr>
                <a:schemeClr val="lt1"/>
              </a:buClr>
              <a:buSzPts val="1300"/>
              <a:buFont typeface="Roboto Light"/>
              <a:buChar char="●"/>
            </a:pPr>
            <a:r>
              <a:rPr lang="es" sz="1300">
                <a:solidFill>
                  <a:schemeClr val="lt1"/>
                </a:solidFill>
                <a:latin typeface="Roboto Light"/>
                <a:ea typeface="Roboto Light"/>
                <a:cs typeface="Roboto Light"/>
                <a:sym typeface="Roboto Light"/>
              </a:rPr>
              <a:t>Comprehensive Error Analysis</a:t>
            </a:r>
            <a:endParaRPr sz="1300">
              <a:solidFill>
                <a:schemeClr val="lt1"/>
              </a:solidFill>
              <a:latin typeface="Roboto Light"/>
              <a:ea typeface="Roboto Light"/>
              <a:cs typeface="Roboto Light"/>
              <a:sym typeface="Roboto Light"/>
            </a:endParaRPr>
          </a:p>
          <a:p>
            <a:pPr indent="-311150" lvl="1" marL="914400" rtl="0" algn="l">
              <a:spcBef>
                <a:spcPts val="0"/>
              </a:spcBef>
              <a:spcAft>
                <a:spcPts val="0"/>
              </a:spcAft>
              <a:buClr>
                <a:schemeClr val="lt1"/>
              </a:buClr>
              <a:buSzPts val="1300"/>
              <a:buFont typeface="Roboto Light"/>
              <a:buChar char="○"/>
            </a:pPr>
            <a:r>
              <a:rPr lang="es" sz="1300">
                <a:solidFill>
                  <a:schemeClr val="lt1"/>
                </a:solidFill>
                <a:latin typeface="Roboto Light"/>
                <a:ea typeface="Roboto Light"/>
                <a:cs typeface="Roboto Light"/>
                <a:sym typeface="Roboto Light"/>
              </a:rPr>
              <a:t>Support for SSIM along with pre-existing PSNR</a:t>
            </a:r>
            <a:endParaRPr sz="1300">
              <a:solidFill>
                <a:schemeClr val="lt1"/>
              </a:solidFill>
              <a:latin typeface="Roboto Light"/>
              <a:ea typeface="Roboto Light"/>
              <a:cs typeface="Roboto Light"/>
              <a:sym typeface="Roboto Light"/>
            </a:endParaRPr>
          </a:p>
          <a:p>
            <a:pPr indent="-311150" lvl="1" marL="914400" rtl="0" algn="l">
              <a:spcBef>
                <a:spcPts val="0"/>
              </a:spcBef>
              <a:spcAft>
                <a:spcPts val="0"/>
              </a:spcAft>
              <a:buClr>
                <a:schemeClr val="lt1"/>
              </a:buClr>
              <a:buSzPts val="1300"/>
              <a:buFont typeface="Roboto Light"/>
              <a:buChar char="○"/>
            </a:pPr>
            <a:r>
              <a:rPr lang="es" sz="1300">
                <a:solidFill>
                  <a:schemeClr val="lt1"/>
                </a:solidFill>
                <a:latin typeface="Roboto Light"/>
                <a:ea typeface="Roboto Light"/>
                <a:cs typeface="Roboto Light"/>
                <a:sym typeface="Roboto Light"/>
              </a:rPr>
              <a:t>Add further functionality for IFC, NQM and other possible evaluation metrics.</a:t>
            </a:r>
            <a:endParaRPr sz="1300">
              <a:solidFill>
                <a:schemeClr val="lt1"/>
              </a:solidFill>
              <a:latin typeface="Roboto Light"/>
              <a:ea typeface="Roboto Light"/>
              <a:cs typeface="Roboto Light"/>
              <a:sym typeface="Roboto Light"/>
            </a:endParaRPr>
          </a:p>
          <a:p>
            <a:pPr indent="-311150" lvl="1" marL="914400" rtl="0" algn="l">
              <a:spcBef>
                <a:spcPts val="0"/>
              </a:spcBef>
              <a:spcAft>
                <a:spcPts val="0"/>
              </a:spcAft>
              <a:buClr>
                <a:schemeClr val="lt1"/>
              </a:buClr>
              <a:buSzPts val="1300"/>
              <a:buFont typeface="Roboto Light"/>
              <a:buChar char="○"/>
            </a:pPr>
            <a:r>
              <a:rPr lang="es" sz="1300">
                <a:solidFill>
                  <a:schemeClr val="lt1"/>
                </a:solidFill>
                <a:latin typeface="Roboto Light"/>
                <a:ea typeface="Roboto Light"/>
                <a:cs typeface="Roboto Light"/>
                <a:sym typeface="Roboto Light"/>
              </a:rPr>
              <a:t>Graph Plotting and Result Tabulation</a:t>
            </a:r>
            <a:endParaRPr sz="1300">
              <a:solidFill>
                <a:schemeClr val="lt1"/>
              </a:solidFill>
              <a:latin typeface="Roboto Light"/>
              <a:ea typeface="Roboto Light"/>
              <a:cs typeface="Roboto Light"/>
              <a:sym typeface="Roboto Light"/>
            </a:endParaRPr>
          </a:p>
          <a:p>
            <a:pPr indent="0" lvl="0" marL="914400" rtl="0" algn="l">
              <a:spcBef>
                <a:spcPts val="0"/>
              </a:spcBef>
              <a:spcAft>
                <a:spcPts val="0"/>
              </a:spcAft>
              <a:buNone/>
            </a:pPr>
            <a:r>
              <a:t/>
            </a:r>
            <a:endParaRPr sz="1300">
              <a:solidFill>
                <a:schemeClr val="lt1"/>
              </a:solidFill>
              <a:latin typeface="Roboto Light"/>
              <a:ea typeface="Roboto Light"/>
              <a:cs typeface="Roboto Light"/>
              <a:sym typeface="Roboto Light"/>
            </a:endParaRPr>
          </a:p>
          <a:p>
            <a:pPr indent="-311150" lvl="0" marL="457200" rtl="0" algn="l">
              <a:spcBef>
                <a:spcPts val="0"/>
              </a:spcBef>
              <a:spcAft>
                <a:spcPts val="0"/>
              </a:spcAft>
              <a:buClr>
                <a:schemeClr val="lt1"/>
              </a:buClr>
              <a:buSzPts val="1300"/>
              <a:buFont typeface="Roboto Light"/>
              <a:buChar char="●"/>
            </a:pPr>
            <a:r>
              <a:rPr lang="es" sz="1300">
                <a:solidFill>
                  <a:schemeClr val="lt1"/>
                </a:solidFill>
                <a:latin typeface="Roboto Light"/>
                <a:ea typeface="Roboto Light"/>
                <a:cs typeface="Roboto Light"/>
                <a:sym typeface="Roboto Light"/>
              </a:rPr>
              <a:t>Bicubic Interpolation benchmark</a:t>
            </a:r>
            <a:endParaRPr sz="1300">
              <a:solidFill>
                <a:schemeClr val="lt1"/>
              </a:solidFill>
              <a:latin typeface="Roboto Light"/>
              <a:ea typeface="Roboto Light"/>
              <a:cs typeface="Roboto Light"/>
              <a:sym typeface="Roboto Light"/>
            </a:endParaRPr>
          </a:p>
          <a:p>
            <a:pPr indent="-311150" lvl="1" marL="914400" rtl="0" algn="l">
              <a:spcBef>
                <a:spcPts val="0"/>
              </a:spcBef>
              <a:spcAft>
                <a:spcPts val="0"/>
              </a:spcAft>
              <a:buClr>
                <a:schemeClr val="lt1"/>
              </a:buClr>
              <a:buSzPts val="1300"/>
              <a:buFont typeface="Roboto Light"/>
              <a:buChar char="○"/>
            </a:pPr>
            <a:r>
              <a:rPr lang="es" sz="1300">
                <a:solidFill>
                  <a:schemeClr val="lt1"/>
                </a:solidFill>
                <a:latin typeface="Roboto Light"/>
                <a:ea typeface="Roboto Light"/>
                <a:cs typeface="Roboto Light"/>
                <a:sym typeface="Roboto Light"/>
              </a:rPr>
              <a:t>Clearer images than before</a:t>
            </a:r>
            <a:endParaRPr sz="1300">
              <a:solidFill>
                <a:schemeClr val="lt1"/>
              </a:solidFill>
              <a:latin typeface="Roboto Light"/>
              <a:ea typeface="Roboto Light"/>
              <a:cs typeface="Roboto Light"/>
              <a:sym typeface="Roboto Light"/>
            </a:endParaRPr>
          </a:p>
          <a:p>
            <a:pPr indent="-311150" lvl="1" marL="914400" rtl="0" algn="l">
              <a:spcBef>
                <a:spcPts val="0"/>
              </a:spcBef>
              <a:spcAft>
                <a:spcPts val="0"/>
              </a:spcAft>
              <a:buClr>
                <a:schemeClr val="lt1"/>
              </a:buClr>
              <a:buSzPts val="1300"/>
              <a:buFont typeface="Roboto Light"/>
              <a:buChar char="○"/>
            </a:pPr>
            <a:r>
              <a:rPr lang="es" sz="1300">
                <a:solidFill>
                  <a:schemeClr val="lt1"/>
                </a:solidFill>
                <a:latin typeface="Roboto Light"/>
                <a:ea typeface="Roboto Light"/>
                <a:cs typeface="Roboto Light"/>
                <a:sym typeface="Roboto Light"/>
              </a:rPr>
              <a:t>Take the scale from HD - 1080p to UHD - 1440p and 4K - 2160p</a:t>
            </a:r>
            <a:endParaRPr sz="1300">
              <a:solidFill>
                <a:schemeClr val="lt1"/>
              </a:solidFill>
              <a:latin typeface="Roboto Light"/>
              <a:ea typeface="Roboto Light"/>
              <a:cs typeface="Roboto Light"/>
              <a:sym typeface="Roboto Light"/>
            </a:endParaRPr>
          </a:p>
          <a:p>
            <a:pPr indent="0" lvl="0" marL="914400" rtl="0" algn="l">
              <a:spcBef>
                <a:spcPts val="0"/>
              </a:spcBef>
              <a:spcAft>
                <a:spcPts val="0"/>
              </a:spcAft>
              <a:buNone/>
            </a:pPr>
            <a:r>
              <a:t/>
            </a:r>
            <a:endParaRPr sz="1300">
              <a:solidFill>
                <a:schemeClr val="lt1"/>
              </a:solidFill>
              <a:latin typeface="Roboto Light"/>
              <a:ea typeface="Roboto Light"/>
              <a:cs typeface="Roboto Light"/>
              <a:sym typeface="Roboto Light"/>
            </a:endParaRPr>
          </a:p>
          <a:p>
            <a:pPr indent="-311150" lvl="0" marL="457200" rtl="0" algn="l">
              <a:spcBef>
                <a:spcPts val="0"/>
              </a:spcBef>
              <a:spcAft>
                <a:spcPts val="0"/>
              </a:spcAft>
              <a:buClr>
                <a:schemeClr val="lt1"/>
              </a:buClr>
              <a:buSzPts val="1300"/>
              <a:buFont typeface="Roboto Light"/>
              <a:buChar char="●"/>
            </a:pPr>
            <a:r>
              <a:rPr lang="es" sz="1300">
                <a:solidFill>
                  <a:schemeClr val="lt1"/>
                </a:solidFill>
                <a:latin typeface="Roboto Light"/>
                <a:ea typeface="Roboto Light"/>
                <a:cs typeface="Roboto Light"/>
                <a:sym typeface="Roboto Light"/>
              </a:rPr>
              <a:t>2-Dimensional CNN enhancement to support </a:t>
            </a:r>
            <a:endParaRPr sz="1300">
              <a:solidFill>
                <a:schemeClr val="lt1"/>
              </a:solidFill>
              <a:latin typeface="Roboto Light"/>
              <a:ea typeface="Roboto Light"/>
              <a:cs typeface="Roboto Light"/>
              <a:sym typeface="Roboto Light"/>
            </a:endParaRPr>
          </a:p>
          <a:p>
            <a:pPr indent="-311150" lvl="1" marL="914400" rtl="0" algn="l">
              <a:spcBef>
                <a:spcPts val="0"/>
              </a:spcBef>
              <a:spcAft>
                <a:spcPts val="0"/>
              </a:spcAft>
              <a:buClr>
                <a:schemeClr val="lt1"/>
              </a:buClr>
              <a:buSzPts val="1300"/>
              <a:buFont typeface="Roboto Light"/>
              <a:buChar char="○"/>
            </a:pPr>
            <a:r>
              <a:rPr lang="es" sz="1300">
                <a:solidFill>
                  <a:schemeClr val="lt1"/>
                </a:solidFill>
                <a:latin typeface="Roboto Light"/>
                <a:ea typeface="Roboto Light"/>
                <a:cs typeface="Roboto Light"/>
                <a:sym typeface="Roboto Light"/>
              </a:rPr>
              <a:t>L</a:t>
            </a:r>
            <a:r>
              <a:rPr lang="es" sz="1300">
                <a:solidFill>
                  <a:schemeClr val="lt1"/>
                </a:solidFill>
                <a:latin typeface="Roboto Light"/>
                <a:ea typeface="Roboto Light"/>
                <a:cs typeface="Roboto Light"/>
                <a:sym typeface="Roboto Light"/>
              </a:rPr>
              <a:t>arger network width from 64 * 32 to 128 * 64 (Increase of the scale size by 4)</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sz="1300">
              <a:solidFill>
                <a:schemeClr val="lt1"/>
              </a:solidFill>
              <a:latin typeface="Roboto Light"/>
              <a:ea typeface="Roboto Light"/>
              <a:cs typeface="Roboto Light"/>
              <a:sym typeface="Roboto Light"/>
            </a:endParaRPr>
          </a:p>
          <a:p>
            <a:pPr indent="-311150" lvl="0" marL="457200" rtl="0" algn="l">
              <a:spcBef>
                <a:spcPts val="0"/>
              </a:spcBef>
              <a:spcAft>
                <a:spcPts val="0"/>
              </a:spcAft>
              <a:buClr>
                <a:schemeClr val="lt1"/>
              </a:buClr>
              <a:buSzPts val="1300"/>
              <a:buFont typeface="Roboto Light"/>
              <a:buChar char="●"/>
            </a:pPr>
            <a:r>
              <a:rPr lang="es" sz="1300">
                <a:solidFill>
                  <a:schemeClr val="lt1"/>
                </a:solidFill>
                <a:latin typeface="Roboto Light"/>
                <a:ea typeface="Roboto Light"/>
                <a:cs typeface="Roboto Light"/>
                <a:sym typeface="Roboto Light"/>
              </a:rPr>
              <a:t>Diversify datasets to take into account more evaluation data</a:t>
            </a:r>
            <a:endParaRPr sz="1300">
              <a:solidFill>
                <a:schemeClr val="lt1"/>
              </a:solidFill>
              <a:latin typeface="Roboto Light"/>
              <a:ea typeface="Roboto Light"/>
              <a:cs typeface="Roboto Light"/>
              <a:sym typeface="Roboto Light"/>
            </a:endParaRPr>
          </a:p>
          <a:p>
            <a:pPr indent="-311150" lvl="1" marL="914400" rtl="0" algn="l">
              <a:spcBef>
                <a:spcPts val="0"/>
              </a:spcBef>
              <a:spcAft>
                <a:spcPts val="0"/>
              </a:spcAft>
              <a:buClr>
                <a:schemeClr val="lt1"/>
              </a:buClr>
              <a:buSzPts val="1300"/>
              <a:buFont typeface="Roboto Light"/>
              <a:buChar char="○"/>
            </a:pPr>
            <a:r>
              <a:rPr lang="es" sz="1300">
                <a:solidFill>
                  <a:schemeClr val="lt1"/>
                </a:solidFill>
                <a:latin typeface="Roboto Light"/>
                <a:ea typeface="Roboto Light"/>
                <a:cs typeface="Roboto Light"/>
                <a:sym typeface="Roboto Light"/>
              </a:rPr>
              <a:t>Kaggle - Gold Mine for SR datasets - </a:t>
            </a:r>
            <a:r>
              <a:rPr lang="es" sz="1300" u="sng">
                <a:solidFill>
                  <a:schemeClr val="hlink"/>
                </a:solidFill>
                <a:latin typeface="Roboto Light"/>
                <a:ea typeface="Roboto Light"/>
                <a:cs typeface="Roboto Light"/>
                <a:sym typeface="Roboto Light"/>
                <a:hlinkClick r:id="rId3"/>
              </a:rPr>
              <a:t>https://www.kaggle.com/search?q=super+resolution</a:t>
            </a:r>
            <a:r>
              <a:rPr lang="es" sz="1300">
                <a:solidFill>
                  <a:schemeClr val="lt1"/>
                </a:solidFill>
                <a:latin typeface="Roboto Light"/>
                <a:ea typeface="Roboto Light"/>
                <a:cs typeface="Roboto Light"/>
                <a:sym typeface="Roboto Light"/>
              </a:rPr>
              <a:t> </a:t>
            </a:r>
            <a:endParaRPr sz="1300">
              <a:solidFill>
                <a:schemeClr val="lt1"/>
              </a:solidFill>
              <a:latin typeface="Roboto Light"/>
              <a:ea typeface="Roboto Light"/>
              <a:cs typeface="Roboto Light"/>
              <a:sym typeface="Roboto Light"/>
            </a:endParaRPr>
          </a:p>
          <a:p>
            <a:pPr indent="-311150" lvl="1" marL="914400" rtl="0" algn="l">
              <a:spcBef>
                <a:spcPts val="0"/>
              </a:spcBef>
              <a:spcAft>
                <a:spcPts val="0"/>
              </a:spcAft>
              <a:buClr>
                <a:schemeClr val="lt1"/>
              </a:buClr>
              <a:buSzPts val="1300"/>
              <a:buFont typeface="Roboto Light"/>
              <a:buChar char="○"/>
            </a:pPr>
            <a:r>
              <a:rPr lang="es" sz="1300">
                <a:solidFill>
                  <a:schemeClr val="lt1"/>
                </a:solidFill>
                <a:latin typeface="Roboto Light"/>
                <a:ea typeface="Roboto Light"/>
                <a:cs typeface="Roboto Light"/>
                <a:sym typeface="Roboto Light"/>
              </a:rPr>
              <a:t>Diverse 2K - </a:t>
            </a:r>
            <a:r>
              <a:rPr lang="es" sz="1300" u="sng">
                <a:solidFill>
                  <a:schemeClr val="hlink"/>
                </a:solidFill>
                <a:latin typeface="Roboto Light"/>
                <a:ea typeface="Roboto Light"/>
                <a:cs typeface="Roboto Light"/>
                <a:sym typeface="Roboto Light"/>
                <a:hlinkClick r:id="rId4"/>
              </a:rPr>
              <a:t>https://paperswithcode.com/dataset/div2k</a:t>
            </a:r>
            <a:r>
              <a:rPr lang="es" sz="1300">
                <a:solidFill>
                  <a:schemeClr val="lt1"/>
                </a:solidFill>
                <a:latin typeface="Roboto Light"/>
                <a:ea typeface="Roboto Light"/>
                <a:cs typeface="Roboto Light"/>
                <a:sym typeface="Roboto Light"/>
              </a:rPr>
              <a:t> </a:t>
            </a:r>
            <a:endParaRPr sz="1300">
              <a:solidFill>
                <a:schemeClr val="lt1"/>
              </a:solidFill>
              <a:latin typeface="Roboto Light"/>
              <a:ea typeface="Roboto Light"/>
              <a:cs typeface="Roboto Light"/>
              <a:sym typeface="Roboto Light"/>
            </a:endParaRPr>
          </a:p>
          <a:p>
            <a:pPr indent="-311150" lvl="1" marL="914400" rtl="0" algn="l">
              <a:spcBef>
                <a:spcPts val="0"/>
              </a:spcBef>
              <a:spcAft>
                <a:spcPts val="0"/>
              </a:spcAft>
              <a:buClr>
                <a:schemeClr val="lt1"/>
              </a:buClr>
              <a:buSzPts val="1300"/>
              <a:buFont typeface="Roboto Light"/>
              <a:buChar char="○"/>
            </a:pPr>
            <a:r>
              <a:rPr lang="es" sz="1300">
                <a:solidFill>
                  <a:schemeClr val="lt1"/>
                </a:solidFill>
                <a:latin typeface="Roboto Light"/>
                <a:ea typeface="Roboto Light"/>
                <a:cs typeface="Roboto Light"/>
                <a:sym typeface="Roboto Light"/>
              </a:rPr>
              <a:t>Urban100 - </a:t>
            </a:r>
            <a:r>
              <a:rPr lang="es" sz="1300" u="sng">
                <a:solidFill>
                  <a:schemeClr val="hlink"/>
                </a:solidFill>
                <a:latin typeface="Roboto Light"/>
                <a:ea typeface="Roboto Light"/>
                <a:cs typeface="Roboto Light"/>
                <a:sym typeface="Roboto Light"/>
                <a:hlinkClick r:id="rId5"/>
              </a:rPr>
              <a:t>https://paperswithcode.com/dataset/urban100</a:t>
            </a:r>
            <a:r>
              <a:rPr lang="es" sz="1300">
                <a:solidFill>
                  <a:schemeClr val="lt1"/>
                </a:solidFill>
                <a:latin typeface="Roboto Light"/>
                <a:ea typeface="Roboto Light"/>
                <a:cs typeface="Roboto Light"/>
                <a:sym typeface="Roboto Light"/>
              </a:rPr>
              <a:t> </a:t>
            </a:r>
            <a:endParaRPr sz="1300">
              <a:solidFill>
                <a:schemeClr val="lt1"/>
              </a:solidFill>
              <a:latin typeface="Roboto Light"/>
              <a:ea typeface="Roboto Light"/>
              <a:cs typeface="Roboto Light"/>
              <a:sym typeface="Roboto Light"/>
            </a:endParaRPr>
          </a:p>
          <a:p>
            <a:pPr indent="-311150" lvl="1" marL="914400" rtl="0" algn="l">
              <a:spcBef>
                <a:spcPts val="0"/>
              </a:spcBef>
              <a:spcAft>
                <a:spcPts val="0"/>
              </a:spcAft>
              <a:buClr>
                <a:schemeClr val="lt1"/>
              </a:buClr>
              <a:buSzPts val="1300"/>
              <a:buFont typeface="Roboto Light"/>
              <a:buChar char="○"/>
            </a:pPr>
            <a:r>
              <a:rPr lang="es" sz="1300">
                <a:solidFill>
                  <a:schemeClr val="lt1"/>
                </a:solidFill>
                <a:latin typeface="Roboto Light"/>
                <a:ea typeface="Roboto Light"/>
                <a:cs typeface="Roboto Light"/>
                <a:sym typeface="Roboto Light"/>
              </a:rPr>
              <a:t>PIRM (Perceptual Image Restoration and Manipulation) - </a:t>
            </a:r>
            <a:r>
              <a:rPr lang="es" sz="1300" u="sng">
                <a:solidFill>
                  <a:schemeClr val="hlink"/>
                </a:solidFill>
                <a:latin typeface="Roboto Light"/>
                <a:ea typeface="Roboto Light"/>
                <a:cs typeface="Roboto Light"/>
                <a:sym typeface="Roboto Light"/>
                <a:hlinkClick r:id="rId6"/>
              </a:rPr>
              <a:t>https://paperswithcode.com/dataset/pirm</a:t>
            </a:r>
            <a:r>
              <a:rPr lang="es" sz="1300">
                <a:solidFill>
                  <a:schemeClr val="lt1"/>
                </a:solidFill>
                <a:latin typeface="Roboto Light"/>
                <a:ea typeface="Roboto Light"/>
                <a:cs typeface="Roboto Light"/>
                <a:sym typeface="Roboto Light"/>
              </a:rPr>
              <a:t> </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sz="1300">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sz="1300">
              <a:solidFill>
                <a:schemeClr val="lt1"/>
              </a:solidFill>
              <a:latin typeface="Roboto Light"/>
              <a:ea typeface="Roboto Light"/>
              <a:cs typeface="Roboto Light"/>
              <a:sym typeface="Roboto Light"/>
            </a:endParaRPr>
          </a:p>
        </p:txBody>
      </p:sp>
      <p:cxnSp>
        <p:nvCxnSpPr>
          <p:cNvPr id="569" name="Google Shape;569;p35"/>
          <p:cNvCxnSpPr/>
          <p:nvPr/>
        </p:nvCxnSpPr>
        <p:spPr>
          <a:xfrm>
            <a:off x="311700" y="7345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573" name="Shape 573"/>
        <p:cNvGrpSpPr/>
        <p:nvPr/>
      </p:nvGrpSpPr>
      <p:grpSpPr>
        <a:xfrm>
          <a:off x="0" y="0"/>
          <a:ext cx="0" cy="0"/>
          <a:chOff x="0" y="0"/>
          <a:chExt cx="0" cy="0"/>
        </a:xfrm>
      </p:grpSpPr>
      <p:sp>
        <p:nvSpPr>
          <p:cNvPr id="574" name="Google Shape;574;p36"/>
          <p:cNvSpPr txBox="1"/>
          <p:nvPr>
            <p:ph type="ctrTitle"/>
          </p:nvPr>
        </p:nvSpPr>
        <p:spPr>
          <a:xfrm>
            <a:off x="2770350" y="1558300"/>
            <a:ext cx="3531300" cy="111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300">
                <a:solidFill>
                  <a:schemeClr val="accent1"/>
                </a:solidFill>
              </a:rPr>
              <a:t>Q &amp; Session</a:t>
            </a:r>
            <a:endParaRPr/>
          </a:p>
        </p:txBody>
      </p:sp>
      <p:cxnSp>
        <p:nvCxnSpPr>
          <p:cNvPr id="575" name="Google Shape;575;p36"/>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576" name="Google Shape;576;p36"/>
          <p:cNvSpPr txBox="1"/>
          <p:nvPr>
            <p:ph idx="1" type="subTitle"/>
          </p:nvPr>
        </p:nvSpPr>
        <p:spPr>
          <a:xfrm>
            <a:off x="2807250" y="2091438"/>
            <a:ext cx="3457500" cy="96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800">
                <a:solidFill>
                  <a:schemeClr val="dk1"/>
                </a:solidFill>
                <a:latin typeface="Roboto Black"/>
                <a:ea typeface="Roboto Black"/>
                <a:cs typeface="Roboto Black"/>
                <a:sym typeface="Roboto Black"/>
              </a:rPr>
              <a:t>Q &amp; A</a:t>
            </a:r>
            <a:endParaRPr sz="2800">
              <a:solidFill>
                <a:schemeClr val="dk1"/>
              </a:solidFill>
              <a:latin typeface="Roboto Black"/>
              <a:ea typeface="Roboto Black"/>
              <a:cs typeface="Roboto Black"/>
              <a:sym typeface="Roboto Black"/>
            </a:endParaRPr>
          </a:p>
          <a:p>
            <a:pPr indent="0" lvl="0" marL="0" rtl="0" algn="ctr">
              <a:spcBef>
                <a:spcPts val="0"/>
              </a:spcBef>
              <a:spcAft>
                <a:spcPts val="0"/>
              </a:spcAft>
              <a:buNone/>
            </a:pPr>
            <a:r>
              <a:rPr lang="es" sz="2800">
                <a:solidFill>
                  <a:schemeClr val="dk1"/>
                </a:solidFill>
                <a:latin typeface="Roboto Black"/>
                <a:ea typeface="Roboto Black"/>
                <a:cs typeface="Roboto Black"/>
                <a:sym typeface="Roboto Black"/>
              </a:rPr>
              <a:t>Session</a:t>
            </a:r>
            <a:endParaRPr sz="2800">
              <a:solidFill>
                <a:schemeClr val="dk1"/>
              </a:solidFill>
              <a:latin typeface="Roboto Black"/>
              <a:ea typeface="Roboto Black"/>
              <a:cs typeface="Roboto Black"/>
              <a:sym typeface="Roboto Black"/>
            </a:endParaRPr>
          </a:p>
        </p:txBody>
      </p:sp>
      <p:sp>
        <p:nvSpPr>
          <p:cNvPr id="577" name="Google Shape;577;p36"/>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78" name="Google Shape;578;p36"/>
          <p:cNvSpPr/>
          <p:nvPr/>
        </p:nvSpPr>
        <p:spPr>
          <a:xfrm>
            <a:off x="6241919" y="35546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6"/>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80" name="Google Shape;580;p36"/>
          <p:cNvSpPr/>
          <p:nvPr/>
        </p:nvSpPr>
        <p:spPr>
          <a:xfrm>
            <a:off x="6559112" y="35797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6"/>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82" name="Google Shape;582;p36"/>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83" name="Google Shape;583;p36"/>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84" name="Google Shape;584;p36"/>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85" name="Google Shape;585;p36"/>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86" name="Google Shape;586;p36"/>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87" name="Google Shape;587;p36"/>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88" name="Google Shape;588;p36"/>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89" name="Google Shape;589;p36"/>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90" name="Google Shape;590;p36"/>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91" name="Google Shape;591;p36"/>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92" name="Google Shape;592;p36"/>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93" name="Google Shape;593;p36"/>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9"/>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accent1"/>
                </a:solidFill>
              </a:rPr>
              <a:t>Table of Contents</a:t>
            </a:r>
            <a:endParaRPr/>
          </a:p>
        </p:txBody>
      </p:sp>
      <p:sp>
        <p:nvSpPr>
          <p:cNvPr id="209" name="Google Shape;209;p19"/>
          <p:cNvSpPr txBox="1"/>
          <p:nvPr>
            <p:ph idx="1" type="subTitle"/>
          </p:nvPr>
        </p:nvSpPr>
        <p:spPr>
          <a:xfrm>
            <a:off x="6411225" y="18933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lt1"/>
                </a:solidFill>
                <a:latin typeface="Roboto"/>
                <a:ea typeface="Roboto"/>
                <a:cs typeface="Roboto"/>
                <a:sym typeface="Roboto"/>
              </a:rPr>
              <a:t>Models Available</a:t>
            </a:r>
            <a:endParaRPr b="1">
              <a:solidFill>
                <a:schemeClr val="lt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s">
                <a:solidFill>
                  <a:schemeClr val="lt1"/>
                </a:solidFill>
                <a:latin typeface="Roboto"/>
                <a:ea typeface="Roboto"/>
                <a:cs typeface="Roboto"/>
                <a:sym typeface="Roboto"/>
              </a:rPr>
              <a:t>Model Chosen</a:t>
            </a:r>
            <a:endParaRPr b="1">
              <a:solidFill>
                <a:schemeClr val="lt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s">
                <a:solidFill>
                  <a:schemeClr val="lt1"/>
                </a:solidFill>
                <a:latin typeface="Roboto"/>
                <a:ea typeface="Roboto"/>
                <a:cs typeface="Roboto"/>
                <a:sym typeface="Roboto"/>
              </a:rPr>
              <a:t>Architecture of the Model</a:t>
            </a:r>
            <a:endParaRPr b="1">
              <a:solidFill>
                <a:schemeClr val="lt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s">
                <a:solidFill>
                  <a:schemeClr val="lt1"/>
                </a:solidFill>
                <a:latin typeface="Roboto"/>
                <a:ea typeface="Roboto"/>
                <a:cs typeface="Roboto"/>
                <a:sym typeface="Roboto"/>
              </a:rPr>
              <a:t>Objective </a:t>
            </a:r>
            <a:r>
              <a:rPr b="1" lang="es">
                <a:solidFill>
                  <a:schemeClr val="lt1"/>
                </a:solidFill>
                <a:latin typeface="Roboto"/>
                <a:ea typeface="Roboto"/>
                <a:cs typeface="Roboto"/>
                <a:sym typeface="Roboto"/>
              </a:rPr>
              <a:t>Achieved</a:t>
            </a:r>
            <a:endParaRPr b="1">
              <a:solidFill>
                <a:schemeClr val="lt1"/>
              </a:solidFill>
              <a:latin typeface="Roboto"/>
              <a:ea typeface="Roboto"/>
              <a:cs typeface="Roboto"/>
              <a:sym typeface="Roboto"/>
            </a:endParaRPr>
          </a:p>
        </p:txBody>
      </p:sp>
      <p:sp>
        <p:nvSpPr>
          <p:cNvPr id="210" name="Google Shape;210;p19"/>
          <p:cNvSpPr txBox="1"/>
          <p:nvPr>
            <p:ph idx="2" type="title"/>
          </p:nvPr>
        </p:nvSpPr>
        <p:spPr>
          <a:xfrm>
            <a:off x="5167125" y="167265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04</a:t>
            </a:r>
            <a:endParaRPr>
              <a:solidFill>
                <a:schemeClr val="accent1"/>
              </a:solidFill>
            </a:endParaRPr>
          </a:p>
        </p:txBody>
      </p:sp>
      <p:sp>
        <p:nvSpPr>
          <p:cNvPr id="211" name="Google Shape;211;p19"/>
          <p:cNvSpPr txBox="1"/>
          <p:nvPr>
            <p:ph idx="4" type="title"/>
          </p:nvPr>
        </p:nvSpPr>
        <p:spPr>
          <a:xfrm>
            <a:off x="5167125" y="256937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05</a:t>
            </a:r>
            <a:endParaRPr>
              <a:solidFill>
                <a:schemeClr val="accent1"/>
              </a:solidFill>
            </a:endParaRPr>
          </a:p>
        </p:txBody>
      </p:sp>
      <p:sp>
        <p:nvSpPr>
          <p:cNvPr id="212" name="Google Shape;212;p19"/>
          <p:cNvSpPr txBox="1"/>
          <p:nvPr>
            <p:ph idx="6" type="title"/>
          </p:nvPr>
        </p:nvSpPr>
        <p:spPr>
          <a:xfrm>
            <a:off x="5167125" y="34661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06</a:t>
            </a:r>
            <a:endParaRPr>
              <a:solidFill>
                <a:schemeClr val="accent1"/>
              </a:solidFill>
            </a:endParaRPr>
          </a:p>
        </p:txBody>
      </p:sp>
      <p:sp>
        <p:nvSpPr>
          <p:cNvPr id="213" name="Google Shape;213;p19"/>
          <p:cNvSpPr txBox="1"/>
          <p:nvPr>
            <p:ph idx="8" type="title"/>
          </p:nvPr>
        </p:nvSpPr>
        <p:spPr>
          <a:xfrm>
            <a:off x="2827575" y="16726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01</a:t>
            </a:r>
            <a:endParaRPr>
              <a:solidFill>
                <a:schemeClr val="accent1"/>
              </a:solidFill>
            </a:endParaRPr>
          </a:p>
        </p:txBody>
      </p:sp>
      <p:sp>
        <p:nvSpPr>
          <p:cNvPr id="214" name="Google Shape;214;p19"/>
          <p:cNvSpPr txBox="1"/>
          <p:nvPr>
            <p:ph idx="9" type="subTitle"/>
          </p:nvPr>
        </p:nvSpPr>
        <p:spPr>
          <a:xfrm>
            <a:off x="725750" y="27418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s">
                <a:solidFill>
                  <a:schemeClr val="lt1"/>
                </a:solidFill>
                <a:latin typeface="Roboto"/>
                <a:ea typeface="Roboto"/>
                <a:cs typeface="Roboto"/>
                <a:sym typeface="Roboto"/>
              </a:rPr>
              <a:t>BSDS 500</a:t>
            </a:r>
            <a:endParaRPr b="1">
              <a:solidFill>
                <a:schemeClr val="lt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b="1" lang="es">
                <a:solidFill>
                  <a:schemeClr val="lt1"/>
                </a:solidFill>
                <a:latin typeface="Roboto"/>
                <a:ea typeface="Roboto"/>
                <a:cs typeface="Roboto"/>
                <a:sym typeface="Roboto"/>
              </a:rPr>
              <a:t>Set 4 and Set 15</a:t>
            </a:r>
            <a:endParaRPr b="1">
              <a:solidFill>
                <a:schemeClr val="lt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b="1" lang="es">
                <a:solidFill>
                  <a:schemeClr val="lt1"/>
                </a:solidFill>
                <a:latin typeface="Roboto"/>
                <a:ea typeface="Roboto"/>
                <a:cs typeface="Roboto"/>
                <a:sym typeface="Roboto"/>
              </a:rPr>
              <a:t>BSDS 200</a:t>
            </a:r>
            <a:endParaRPr b="1">
              <a:solidFill>
                <a:schemeClr val="lt1"/>
              </a:solidFill>
              <a:latin typeface="Roboto"/>
              <a:ea typeface="Roboto"/>
              <a:cs typeface="Roboto"/>
              <a:sym typeface="Roboto"/>
            </a:endParaRPr>
          </a:p>
        </p:txBody>
      </p:sp>
      <p:sp>
        <p:nvSpPr>
          <p:cNvPr id="215" name="Google Shape;215;p19"/>
          <p:cNvSpPr txBox="1"/>
          <p:nvPr>
            <p:ph idx="13" type="title"/>
          </p:nvPr>
        </p:nvSpPr>
        <p:spPr>
          <a:xfrm>
            <a:off x="2827575" y="25693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02</a:t>
            </a:r>
            <a:endParaRPr>
              <a:solidFill>
                <a:schemeClr val="accent1"/>
              </a:solidFill>
            </a:endParaRPr>
          </a:p>
        </p:txBody>
      </p:sp>
      <p:sp>
        <p:nvSpPr>
          <p:cNvPr id="216" name="Google Shape;216;p19"/>
          <p:cNvSpPr txBox="1"/>
          <p:nvPr>
            <p:ph idx="14" type="subTitle"/>
          </p:nvPr>
        </p:nvSpPr>
        <p:spPr>
          <a:xfrm>
            <a:off x="78575" y="3554450"/>
            <a:ext cx="26574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s">
                <a:solidFill>
                  <a:schemeClr val="lt1"/>
                </a:solidFill>
                <a:latin typeface="Roboto"/>
                <a:ea typeface="Roboto"/>
                <a:cs typeface="Roboto"/>
                <a:sym typeface="Roboto"/>
              </a:rPr>
              <a:t>YCbCR Color Spacing</a:t>
            </a:r>
            <a:endParaRPr b="1">
              <a:solidFill>
                <a:schemeClr val="lt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b="1" lang="es">
                <a:solidFill>
                  <a:schemeClr val="lt1"/>
                </a:solidFill>
                <a:latin typeface="Roboto"/>
                <a:ea typeface="Roboto"/>
                <a:cs typeface="Roboto"/>
                <a:sym typeface="Roboto"/>
              </a:rPr>
              <a:t>Distortion</a:t>
            </a:r>
            <a:endParaRPr b="1">
              <a:solidFill>
                <a:schemeClr val="lt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b="1" lang="es">
                <a:solidFill>
                  <a:schemeClr val="lt1"/>
                </a:solidFill>
                <a:latin typeface="Roboto"/>
                <a:ea typeface="Roboto"/>
                <a:cs typeface="Roboto"/>
                <a:sym typeface="Roboto"/>
              </a:rPr>
              <a:t> Bicubic Interpolation (Upscaling)</a:t>
            </a:r>
            <a:endParaRPr b="1">
              <a:solidFill>
                <a:schemeClr val="lt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b="1" lang="es">
                <a:solidFill>
                  <a:schemeClr val="lt1"/>
                </a:solidFill>
                <a:latin typeface="Roboto"/>
                <a:ea typeface="Roboto"/>
                <a:cs typeface="Roboto"/>
                <a:sym typeface="Roboto"/>
              </a:rPr>
              <a:t>Normalization and Data Loading</a:t>
            </a:r>
            <a:endParaRPr b="1">
              <a:solidFill>
                <a:schemeClr val="lt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t/>
            </a:r>
            <a:endParaRPr b="1">
              <a:solidFill>
                <a:schemeClr val="lt1"/>
              </a:solidFill>
              <a:latin typeface="Roboto"/>
              <a:ea typeface="Roboto"/>
              <a:cs typeface="Roboto"/>
              <a:sym typeface="Roboto"/>
            </a:endParaRPr>
          </a:p>
        </p:txBody>
      </p:sp>
      <p:sp>
        <p:nvSpPr>
          <p:cNvPr id="217" name="Google Shape;217;p19"/>
          <p:cNvSpPr txBox="1"/>
          <p:nvPr>
            <p:ph idx="15" type="title"/>
          </p:nvPr>
        </p:nvSpPr>
        <p:spPr>
          <a:xfrm>
            <a:off x="2827575" y="34661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03</a:t>
            </a:r>
            <a:endParaRPr>
              <a:solidFill>
                <a:schemeClr val="accent1"/>
              </a:solidFill>
            </a:endParaRPr>
          </a:p>
        </p:txBody>
      </p:sp>
      <p:sp>
        <p:nvSpPr>
          <p:cNvPr id="218" name="Google Shape;218;p19"/>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Introduction and Objectives</a:t>
            </a:r>
            <a:endParaRPr>
              <a:solidFill>
                <a:schemeClr val="accent1"/>
              </a:solidFill>
            </a:endParaRPr>
          </a:p>
        </p:txBody>
      </p:sp>
      <p:sp>
        <p:nvSpPr>
          <p:cNvPr id="219" name="Google Shape;219;p19"/>
          <p:cNvSpPr txBox="1"/>
          <p:nvPr>
            <p:ph idx="17" type="ctrTitle"/>
          </p:nvPr>
        </p:nvSpPr>
        <p:spPr>
          <a:xfrm>
            <a:off x="643488" y="26701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Datasets Used</a:t>
            </a:r>
            <a:endParaRPr>
              <a:solidFill>
                <a:schemeClr val="accent1"/>
              </a:solidFill>
            </a:endParaRPr>
          </a:p>
        </p:txBody>
      </p:sp>
      <p:sp>
        <p:nvSpPr>
          <p:cNvPr id="220" name="Google Shape;220;p19"/>
          <p:cNvSpPr txBox="1"/>
          <p:nvPr>
            <p:ph idx="18" type="ctrTitle"/>
          </p:nvPr>
        </p:nvSpPr>
        <p:spPr>
          <a:xfrm>
            <a:off x="643488" y="3482900"/>
            <a:ext cx="2076000" cy="196200"/>
          </a:xfrm>
          <a:prstGeom prst="rect">
            <a:avLst/>
          </a:prstGeom>
        </p:spPr>
        <p:txBody>
          <a:bodyPr anchorCtr="0" anchor="b"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lang="es">
                <a:solidFill>
                  <a:schemeClr val="accent1"/>
                </a:solidFill>
              </a:rPr>
              <a:t>Preprocessing Steps</a:t>
            </a:r>
            <a:endParaRPr>
              <a:solidFill>
                <a:schemeClr val="accent1"/>
              </a:solidFill>
            </a:endParaRPr>
          </a:p>
        </p:txBody>
      </p:sp>
      <p:sp>
        <p:nvSpPr>
          <p:cNvPr id="221" name="Google Shape;221;p19"/>
          <p:cNvSpPr txBox="1"/>
          <p:nvPr>
            <p:ph idx="19" type="ctrTitle"/>
          </p:nvPr>
        </p:nvSpPr>
        <p:spPr>
          <a:xfrm>
            <a:off x="6424513" y="18221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Methodology</a:t>
            </a:r>
            <a:endParaRPr>
              <a:solidFill>
                <a:schemeClr val="accent1"/>
              </a:solidFill>
            </a:endParaRPr>
          </a:p>
        </p:txBody>
      </p:sp>
      <p:sp>
        <p:nvSpPr>
          <p:cNvPr id="222" name="Google Shape;222;p19"/>
          <p:cNvSpPr txBox="1"/>
          <p:nvPr>
            <p:ph idx="20" type="ctrTitle"/>
          </p:nvPr>
        </p:nvSpPr>
        <p:spPr>
          <a:xfrm>
            <a:off x="6372574" y="2892697"/>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Results and Conclusion</a:t>
            </a:r>
            <a:endParaRPr>
              <a:solidFill>
                <a:schemeClr val="accent1"/>
              </a:solidFill>
            </a:endParaRPr>
          </a:p>
        </p:txBody>
      </p:sp>
      <p:sp>
        <p:nvSpPr>
          <p:cNvPr id="223" name="Google Shape;223;p19"/>
          <p:cNvSpPr txBox="1"/>
          <p:nvPr>
            <p:ph idx="21" type="ctrTitle"/>
          </p:nvPr>
        </p:nvSpPr>
        <p:spPr>
          <a:xfrm>
            <a:off x="6424513" y="3787700"/>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Future Direction</a:t>
            </a:r>
            <a:endParaRPr>
              <a:solidFill>
                <a:schemeClr val="accent1"/>
              </a:solidFill>
            </a:endParaRPr>
          </a:p>
        </p:txBody>
      </p:sp>
      <p:grpSp>
        <p:nvGrpSpPr>
          <p:cNvPr id="224" name="Google Shape;224;p19"/>
          <p:cNvGrpSpPr/>
          <p:nvPr/>
        </p:nvGrpSpPr>
        <p:grpSpPr>
          <a:xfrm>
            <a:off x="3597856" y="1787263"/>
            <a:ext cx="428915" cy="426116"/>
            <a:chOff x="6226275" y="3911538"/>
            <a:chExt cx="900325" cy="894450"/>
          </a:xfrm>
        </p:grpSpPr>
        <p:sp>
          <p:nvSpPr>
            <p:cNvPr id="225" name="Google Shape;225;p19"/>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9"/>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9"/>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9"/>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19"/>
          <p:cNvSpPr/>
          <p:nvPr/>
        </p:nvSpPr>
        <p:spPr>
          <a:xfrm>
            <a:off x="3597844" y="2694188"/>
            <a:ext cx="428938" cy="428938"/>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a:off x="5109480" y="3603941"/>
            <a:ext cx="432968" cy="433836"/>
          </a:xfrm>
          <a:custGeom>
            <a:rect b="b" l="l" r="r" t="t"/>
            <a:pathLst>
              <a:path extrusionOk="0" h="32491" w="32426">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 name="Google Shape;235;p19"/>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grpSp>
        <p:nvGrpSpPr>
          <p:cNvPr id="236" name="Google Shape;236;p19"/>
          <p:cNvGrpSpPr/>
          <p:nvPr/>
        </p:nvGrpSpPr>
        <p:grpSpPr>
          <a:xfrm>
            <a:off x="5109468" y="1776748"/>
            <a:ext cx="476182" cy="502502"/>
            <a:chOff x="-46422300" y="3936925"/>
            <a:chExt cx="320575" cy="302475"/>
          </a:xfrm>
        </p:grpSpPr>
        <p:sp>
          <p:nvSpPr>
            <p:cNvPr id="237" name="Google Shape;237;p19"/>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9"/>
          <p:cNvGrpSpPr/>
          <p:nvPr/>
        </p:nvGrpSpPr>
        <p:grpSpPr>
          <a:xfrm>
            <a:off x="5073511" y="2690362"/>
            <a:ext cx="548119" cy="502487"/>
            <a:chOff x="-44914800" y="3560450"/>
            <a:chExt cx="300900" cy="300100"/>
          </a:xfrm>
        </p:grpSpPr>
        <p:sp>
          <p:nvSpPr>
            <p:cNvPr id="240" name="Google Shape;240;p19"/>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19"/>
          <p:cNvGrpSpPr/>
          <p:nvPr/>
        </p:nvGrpSpPr>
        <p:grpSpPr>
          <a:xfrm>
            <a:off x="3571939" y="3531917"/>
            <a:ext cx="476186" cy="540719"/>
            <a:chOff x="-50469125" y="3183175"/>
            <a:chExt cx="233150" cy="301825"/>
          </a:xfrm>
        </p:grpSpPr>
        <p:sp>
          <p:nvSpPr>
            <p:cNvPr id="246" name="Google Shape;246;p19"/>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 name="Google Shape;249;p19"/>
          <p:cNvSpPr txBox="1"/>
          <p:nvPr>
            <p:ph idx="19" type="ctrTitle"/>
          </p:nvPr>
        </p:nvSpPr>
        <p:spPr>
          <a:xfrm>
            <a:off x="6424513" y="3244288"/>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900">
                <a:solidFill>
                  <a:schemeClr val="lt1"/>
                </a:solidFill>
              </a:rPr>
              <a:t>Accuracy</a:t>
            </a:r>
            <a:endParaRPr sz="900">
              <a:solidFill>
                <a:schemeClr val="lt1"/>
              </a:solidFill>
            </a:endParaRPr>
          </a:p>
          <a:p>
            <a:pPr indent="0" lvl="0" marL="0" rtl="0" algn="l">
              <a:spcBef>
                <a:spcPts val="0"/>
              </a:spcBef>
              <a:spcAft>
                <a:spcPts val="0"/>
              </a:spcAft>
              <a:buClr>
                <a:schemeClr val="dk1"/>
              </a:buClr>
              <a:buSzPts val="1100"/>
              <a:buFont typeface="Arial"/>
              <a:buNone/>
            </a:pPr>
            <a:r>
              <a:rPr lang="es" sz="900">
                <a:solidFill>
                  <a:schemeClr val="lt1"/>
                </a:solidFill>
              </a:rPr>
              <a:t>Evaluation Metrics</a:t>
            </a:r>
            <a:endParaRPr sz="900">
              <a:solidFill>
                <a:schemeClr val="lt1"/>
              </a:solidFill>
            </a:endParaRPr>
          </a:p>
        </p:txBody>
      </p:sp>
      <p:sp>
        <p:nvSpPr>
          <p:cNvPr id="250" name="Google Shape;250;p19"/>
          <p:cNvSpPr txBox="1"/>
          <p:nvPr>
            <p:ph idx="19" type="ctrTitle"/>
          </p:nvPr>
        </p:nvSpPr>
        <p:spPr>
          <a:xfrm>
            <a:off x="6485625" y="4500393"/>
            <a:ext cx="2076000" cy="7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900">
                <a:solidFill>
                  <a:schemeClr val="lt1"/>
                </a:solidFill>
              </a:rPr>
              <a:t>Real-World use Cases</a:t>
            </a:r>
            <a:endParaRPr sz="900">
              <a:solidFill>
                <a:schemeClr val="lt1"/>
              </a:solidFill>
            </a:endParaRPr>
          </a:p>
          <a:p>
            <a:pPr indent="0" lvl="0" marL="0" rtl="0" algn="l">
              <a:spcBef>
                <a:spcPts val="0"/>
              </a:spcBef>
              <a:spcAft>
                <a:spcPts val="0"/>
              </a:spcAft>
              <a:buClr>
                <a:schemeClr val="dk1"/>
              </a:buClr>
              <a:buSzPts val="1100"/>
              <a:buFont typeface="Arial"/>
              <a:buNone/>
            </a:pPr>
            <a:r>
              <a:rPr lang="es" sz="900">
                <a:solidFill>
                  <a:schemeClr val="lt1"/>
                </a:solidFill>
              </a:rPr>
              <a:t>Comprehensive Error Analysis</a:t>
            </a:r>
            <a:endParaRPr sz="900">
              <a:solidFill>
                <a:schemeClr val="lt1"/>
              </a:solidFill>
            </a:endParaRPr>
          </a:p>
          <a:p>
            <a:pPr indent="0" lvl="0" marL="0" rtl="0" algn="l">
              <a:spcBef>
                <a:spcPts val="0"/>
              </a:spcBef>
              <a:spcAft>
                <a:spcPts val="0"/>
              </a:spcAft>
              <a:buClr>
                <a:schemeClr val="dk1"/>
              </a:buClr>
              <a:buSzPts val="1100"/>
              <a:buFont typeface="Arial"/>
              <a:buNone/>
            </a:pPr>
            <a:r>
              <a:rPr lang="es" sz="900">
                <a:solidFill>
                  <a:schemeClr val="lt1"/>
                </a:solidFill>
              </a:rPr>
              <a:t>Enhance 2D CNN</a:t>
            </a:r>
            <a:endParaRPr sz="900">
              <a:solidFill>
                <a:schemeClr val="lt1"/>
              </a:solidFill>
            </a:endParaRPr>
          </a:p>
          <a:p>
            <a:pPr indent="0" lvl="0" marL="0" rtl="0" algn="l">
              <a:spcBef>
                <a:spcPts val="0"/>
              </a:spcBef>
              <a:spcAft>
                <a:spcPts val="0"/>
              </a:spcAft>
              <a:buClr>
                <a:schemeClr val="dk1"/>
              </a:buClr>
              <a:buSzPts val="1100"/>
              <a:buFont typeface="Arial"/>
              <a:buNone/>
            </a:pPr>
            <a:r>
              <a:rPr lang="es" sz="900">
                <a:solidFill>
                  <a:schemeClr val="lt1"/>
                </a:solidFill>
              </a:rPr>
              <a:t>Diverse Datasets</a:t>
            </a:r>
            <a:endParaRPr sz="9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0"/>
          <p:cNvSpPr/>
          <p:nvPr/>
        </p:nvSpPr>
        <p:spPr>
          <a:xfrm>
            <a:off x="6344950" y="278525"/>
            <a:ext cx="2308200" cy="4633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txBox="1"/>
          <p:nvPr>
            <p:ph type="ctrTitle"/>
          </p:nvPr>
        </p:nvSpPr>
        <p:spPr>
          <a:xfrm>
            <a:off x="1021600" y="180925"/>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3500">
                <a:solidFill>
                  <a:schemeClr val="accent1"/>
                </a:solidFill>
              </a:rPr>
              <a:t>Introduction</a:t>
            </a:r>
            <a:endParaRPr sz="3500"/>
          </a:p>
        </p:txBody>
      </p:sp>
      <p:sp>
        <p:nvSpPr>
          <p:cNvPr id="257" name="Google Shape;257;p20"/>
          <p:cNvSpPr txBox="1"/>
          <p:nvPr>
            <p:ph idx="1" type="subTitle"/>
          </p:nvPr>
        </p:nvSpPr>
        <p:spPr>
          <a:xfrm>
            <a:off x="510150" y="3279650"/>
            <a:ext cx="5761500" cy="250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400">
                <a:solidFill>
                  <a:schemeClr val="accent1"/>
                </a:solidFill>
                <a:latin typeface="Roboto"/>
                <a:ea typeface="Roboto"/>
                <a:cs typeface="Roboto"/>
                <a:sym typeface="Roboto"/>
              </a:rPr>
              <a:t>Algorithm Types</a:t>
            </a:r>
            <a:endParaRPr b="1" sz="1200">
              <a:solidFill>
                <a:schemeClr val="accen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latin typeface="Roboto"/>
                <a:ea typeface="Roboto"/>
                <a:cs typeface="Roboto"/>
                <a:sym typeface="Roboto"/>
              </a:rPr>
              <a:t>Patch/Example based methods - </a:t>
            </a:r>
            <a:r>
              <a:rPr b="1" lang="es" sz="1400">
                <a:solidFill>
                  <a:schemeClr val="lt1"/>
                </a:solidFill>
                <a:latin typeface="Roboto"/>
                <a:ea typeface="Roboto"/>
                <a:cs typeface="Roboto"/>
                <a:sym typeface="Roboto"/>
              </a:rPr>
              <a:t>State of the Art </a:t>
            </a:r>
            <a:endParaRPr b="1" sz="1400">
              <a:solidFill>
                <a:schemeClr val="lt1"/>
              </a:solidFill>
              <a:latin typeface="Roboto"/>
              <a:ea typeface="Roboto"/>
              <a:cs typeface="Roboto"/>
              <a:sym typeface="Roboto"/>
            </a:endParaRPr>
          </a:p>
          <a:p>
            <a:pPr indent="-317500" lvl="0" marL="457200" rtl="0" algn="l">
              <a:lnSpc>
                <a:spcPct val="115000"/>
              </a:lnSpc>
              <a:spcBef>
                <a:spcPts val="0"/>
              </a:spcBef>
              <a:spcAft>
                <a:spcPts val="0"/>
              </a:spcAft>
              <a:buSzPts val="1400"/>
              <a:buChar char="●"/>
            </a:pPr>
            <a:r>
              <a:rPr lang="es" sz="1400">
                <a:latin typeface="Roboto"/>
                <a:ea typeface="Roboto"/>
                <a:cs typeface="Roboto"/>
                <a:sym typeface="Roboto"/>
              </a:rPr>
              <a:t>Prediction models</a:t>
            </a:r>
            <a:endParaRPr sz="1400">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s" sz="1400">
                <a:latin typeface="Roboto"/>
                <a:ea typeface="Roboto"/>
                <a:cs typeface="Roboto"/>
                <a:sym typeface="Roboto"/>
              </a:rPr>
              <a:t>Edge based methods</a:t>
            </a:r>
            <a:endParaRPr sz="1400">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s" sz="1400">
                <a:latin typeface="Roboto"/>
                <a:ea typeface="Roboto"/>
                <a:cs typeface="Roboto"/>
                <a:sym typeface="Roboto"/>
              </a:rPr>
              <a:t>Image statistical methods</a:t>
            </a:r>
            <a:endParaRPr sz="1400">
              <a:latin typeface="Roboto"/>
              <a:ea typeface="Roboto"/>
              <a:cs typeface="Roboto"/>
              <a:sym typeface="Roboto"/>
            </a:endParaRPr>
          </a:p>
          <a:p>
            <a:pPr indent="0" lvl="0" marL="457200" rtl="0" algn="l">
              <a:lnSpc>
                <a:spcPct val="115000"/>
              </a:lnSpc>
              <a:spcBef>
                <a:spcPts val="0"/>
              </a:spcBef>
              <a:spcAft>
                <a:spcPts val="0"/>
              </a:spcAft>
              <a:buNone/>
            </a:pPr>
            <a:r>
              <a:t/>
            </a:r>
            <a:endParaRPr sz="1400">
              <a:latin typeface="Roboto"/>
              <a:ea typeface="Roboto"/>
              <a:cs typeface="Roboto"/>
              <a:sym typeface="Roboto"/>
            </a:endParaRPr>
          </a:p>
        </p:txBody>
      </p:sp>
      <p:cxnSp>
        <p:nvCxnSpPr>
          <p:cNvPr id="258" name="Google Shape;258;p20"/>
          <p:cNvCxnSpPr/>
          <p:nvPr/>
        </p:nvCxnSpPr>
        <p:spPr>
          <a:xfrm>
            <a:off x="405250" y="790300"/>
            <a:ext cx="4448400" cy="0"/>
          </a:xfrm>
          <a:prstGeom prst="straightConnector1">
            <a:avLst/>
          </a:prstGeom>
          <a:noFill/>
          <a:ln cap="flat" cmpd="sng" w="9525">
            <a:solidFill>
              <a:schemeClr val="accent1"/>
            </a:solidFill>
            <a:prstDash val="solid"/>
            <a:round/>
            <a:headEnd len="med" w="med" type="none"/>
            <a:tailEnd len="med" w="med" type="none"/>
          </a:ln>
        </p:spPr>
      </p:cxnSp>
      <p:sp>
        <p:nvSpPr>
          <p:cNvPr id="259" name="Google Shape;259;p20"/>
          <p:cNvSpPr txBox="1"/>
          <p:nvPr/>
        </p:nvSpPr>
        <p:spPr>
          <a:xfrm>
            <a:off x="488200" y="863725"/>
            <a:ext cx="3530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200">
                <a:solidFill>
                  <a:schemeClr val="accent1"/>
                </a:solidFill>
                <a:latin typeface="Roboto Black"/>
                <a:ea typeface="Roboto Black"/>
                <a:cs typeface="Roboto Black"/>
                <a:sym typeface="Roboto Black"/>
              </a:rPr>
              <a:t>Super Resolution (SR)</a:t>
            </a:r>
            <a:endParaRPr sz="600">
              <a:solidFill>
                <a:schemeClr val="accent1"/>
              </a:solidFill>
              <a:latin typeface="Roboto Light"/>
              <a:ea typeface="Roboto Light"/>
              <a:cs typeface="Roboto Light"/>
              <a:sym typeface="Roboto Light"/>
            </a:endParaRPr>
          </a:p>
        </p:txBody>
      </p:sp>
      <p:grpSp>
        <p:nvGrpSpPr>
          <p:cNvPr id="260" name="Google Shape;260;p20"/>
          <p:cNvGrpSpPr/>
          <p:nvPr/>
        </p:nvGrpSpPr>
        <p:grpSpPr>
          <a:xfrm>
            <a:off x="516481" y="271163"/>
            <a:ext cx="428915" cy="426116"/>
            <a:chOff x="6226275" y="3911538"/>
            <a:chExt cx="900325" cy="894450"/>
          </a:xfrm>
        </p:grpSpPr>
        <p:sp>
          <p:nvSpPr>
            <p:cNvPr id="261" name="Google Shape;261;p20"/>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0"/>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0"/>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0"/>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0"/>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0"/>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0"/>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9" name="Google Shape;269;p20"/>
          <p:cNvPicPr preferRelativeResize="0"/>
          <p:nvPr/>
        </p:nvPicPr>
        <p:blipFill rotWithShape="1">
          <a:blip r:embed="rId3">
            <a:alphaModFix/>
          </a:blip>
          <a:srcRect b="0" l="0" r="50641" t="0"/>
          <a:stretch/>
        </p:blipFill>
        <p:spPr>
          <a:xfrm>
            <a:off x="6485161" y="403200"/>
            <a:ext cx="2029676" cy="1962040"/>
          </a:xfrm>
          <a:prstGeom prst="rect">
            <a:avLst/>
          </a:prstGeom>
          <a:noFill/>
          <a:ln cap="flat" cmpd="sng" w="19050">
            <a:solidFill>
              <a:schemeClr val="dk1"/>
            </a:solidFill>
            <a:prstDash val="solid"/>
            <a:round/>
            <a:headEnd len="sm" w="sm" type="none"/>
            <a:tailEnd len="sm" w="sm" type="none"/>
          </a:ln>
        </p:spPr>
      </p:pic>
      <p:pic>
        <p:nvPicPr>
          <p:cNvPr id="270" name="Google Shape;270;p20"/>
          <p:cNvPicPr preferRelativeResize="0"/>
          <p:nvPr/>
        </p:nvPicPr>
        <p:blipFill rotWithShape="1">
          <a:blip r:embed="rId4">
            <a:alphaModFix/>
          </a:blip>
          <a:srcRect b="0" l="50580" r="0" t="0"/>
          <a:stretch/>
        </p:blipFill>
        <p:spPr>
          <a:xfrm>
            <a:off x="6492577" y="2833675"/>
            <a:ext cx="2029676" cy="1959625"/>
          </a:xfrm>
          <a:prstGeom prst="rect">
            <a:avLst/>
          </a:prstGeom>
          <a:noFill/>
          <a:ln cap="flat" cmpd="sng" w="19050">
            <a:solidFill>
              <a:schemeClr val="dk1"/>
            </a:solidFill>
            <a:prstDash val="solid"/>
            <a:round/>
            <a:headEnd len="sm" w="sm" type="none"/>
            <a:tailEnd len="sm" w="sm" type="none"/>
          </a:ln>
        </p:spPr>
      </p:pic>
      <p:sp>
        <p:nvSpPr>
          <p:cNvPr id="271" name="Google Shape;271;p20"/>
          <p:cNvSpPr/>
          <p:nvPr/>
        </p:nvSpPr>
        <p:spPr>
          <a:xfrm>
            <a:off x="7373650" y="2450963"/>
            <a:ext cx="250800" cy="2970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0"/>
          <p:cNvSpPr txBox="1"/>
          <p:nvPr/>
        </p:nvSpPr>
        <p:spPr>
          <a:xfrm>
            <a:off x="510150" y="1386925"/>
            <a:ext cx="55278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600">
                <a:solidFill>
                  <a:schemeClr val="lt1"/>
                </a:solidFill>
                <a:latin typeface="Roboto"/>
                <a:ea typeface="Roboto"/>
                <a:cs typeface="Roboto"/>
                <a:sym typeface="Roboto"/>
              </a:rPr>
              <a:t>Computer Vision Problem - Aims at recovering a high-resolution image from a </a:t>
            </a:r>
            <a:r>
              <a:rPr b="1" lang="es" sz="1600">
                <a:solidFill>
                  <a:schemeClr val="lt1"/>
                </a:solidFill>
                <a:latin typeface="Roboto"/>
                <a:ea typeface="Roboto"/>
                <a:cs typeface="Roboto"/>
                <a:sym typeface="Roboto"/>
              </a:rPr>
              <a:t>single low resolution image.</a:t>
            </a:r>
            <a:endParaRPr b="1" sz="1600">
              <a:solidFill>
                <a:schemeClr val="lt1"/>
              </a:solidFill>
              <a:latin typeface="Roboto"/>
              <a:ea typeface="Roboto"/>
              <a:cs typeface="Roboto"/>
              <a:sym typeface="Roboto"/>
            </a:endParaRPr>
          </a:p>
        </p:txBody>
      </p:sp>
      <p:sp>
        <p:nvSpPr>
          <p:cNvPr id="273" name="Google Shape;273;p20"/>
          <p:cNvSpPr txBox="1"/>
          <p:nvPr/>
        </p:nvSpPr>
        <p:spPr>
          <a:xfrm>
            <a:off x="457200" y="1752600"/>
            <a:ext cx="4875900" cy="139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6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b="1" lang="es" sz="1600">
                <a:solidFill>
                  <a:schemeClr val="accent1"/>
                </a:solidFill>
                <a:latin typeface="Roboto"/>
                <a:ea typeface="Roboto"/>
                <a:cs typeface="Roboto"/>
                <a:sym typeface="Roboto"/>
              </a:rPr>
              <a:t>Use cases</a:t>
            </a:r>
            <a:endParaRPr>
              <a:solidFill>
                <a:schemeClr val="lt1"/>
              </a:solidFill>
              <a:latin typeface="Roboto Light"/>
              <a:ea typeface="Roboto Light"/>
              <a:cs typeface="Roboto Light"/>
              <a:sym typeface="Roboto Light"/>
            </a:endParaRPr>
          </a:p>
          <a:p>
            <a:pPr indent="-317500" lvl="0" marL="457200" rtl="0" algn="l">
              <a:spcBef>
                <a:spcPts val="0"/>
              </a:spcBef>
              <a:spcAft>
                <a:spcPts val="0"/>
              </a:spcAft>
              <a:buClr>
                <a:schemeClr val="lt1"/>
              </a:buClr>
              <a:buSzPts val="1400"/>
              <a:buFont typeface="Roboto Light"/>
              <a:buChar char="●"/>
            </a:pPr>
            <a:r>
              <a:rPr lang="es">
                <a:solidFill>
                  <a:schemeClr val="lt1"/>
                </a:solidFill>
                <a:latin typeface="Roboto Light"/>
                <a:ea typeface="Roboto Light"/>
                <a:cs typeface="Roboto Light"/>
                <a:sym typeface="Roboto Light"/>
              </a:rPr>
              <a:t>Old Images - Vintage, CCTV footage</a:t>
            </a:r>
            <a:endParaRPr>
              <a:solidFill>
                <a:schemeClr val="lt1"/>
              </a:solidFill>
              <a:latin typeface="Roboto Light"/>
              <a:ea typeface="Roboto Light"/>
              <a:cs typeface="Roboto Light"/>
              <a:sym typeface="Roboto Light"/>
            </a:endParaRPr>
          </a:p>
          <a:p>
            <a:pPr indent="-317500" lvl="0" marL="457200" rtl="0" algn="l">
              <a:spcBef>
                <a:spcPts val="0"/>
              </a:spcBef>
              <a:spcAft>
                <a:spcPts val="0"/>
              </a:spcAft>
              <a:buClr>
                <a:schemeClr val="lt1"/>
              </a:buClr>
              <a:buSzPts val="1400"/>
              <a:buFont typeface="Roboto Light"/>
              <a:buChar char="●"/>
            </a:pPr>
            <a:r>
              <a:rPr lang="es">
                <a:solidFill>
                  <a:schemeClr val="lt1"/>
                </a:solidFill>
                <a:latin typeface="Roboto Light"/>
                <a:ea typeface="Roboto Light"/>
                <a:cs typeface="Roboto Light"/>
                <a:sym typeface="Roboto Light"/>
              </a:rPr>
              <a:t>Denoising - Low Light, Rain, Snow, High Sunlight Intensity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xEl>
                                              <p:pRg end="0" st="0"/>
                                            </p:txEl>
                                          </p:spTgt>
                                        </p:tgtEl>
                                        <p:attrNameLst>
                                          <p:attrName>style.visibility</p:attrName>
                                        </p:attrNameLst>
                                      </p:cBhvr>
                                      <p:to>
                                        <p:strVal val="visible"/>
                                      </p:to>
                                    </p:set>
                                    <p:animEffect filter="fade" transition="in">
                                      <p:cBhvr>
                                        <p:cTn dur="1000"/>
                                        <p:tgtEl>
                                          <p:spTgt spid="2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0" st="0"/>
                                            </p:txEl>
                                          </p:spTgt>
                                        </p:tgtEl>
                                        <p:attrNameLst>
                                          <p:attrName>style.visibility</p:attrName>
                                        </p:attrNameLst>
                                      </p:cBhvr>
                                      <p:to>
                                        <p:strVal val="visible"/>
                                      </p:to>
                                    </p:set>
                                    <p:animEffect filter="fade" transition="in">
                                      <p:cBhvr>
                                        <p:cTn dur="1000"/>
                                        <p:tgtEl>
                                          <p:spTgt spid="2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1" st="1"/>
                                            </p:txEl>
                                          </p:spTgt>
                                        </p:tgtEl>
                                        <p:attrNameLst>
                                          <p:attrName>style.visibility</p:attrName>
                                        </p:attrNameLst>
                                      </p:cBhvr>
                                      <p:to>
                                        <p:strVal val="visible"/>
                                      </p:to>
                                    </p:set>
                                    <p:animEffect filter="fade" transition="in">
                                      <p:cBhvr>
                                        <p:cTn dur="1000"/>
                                        <p:tgtEl>
                                          <p:spTgt spid="2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2" st="2"/>
                                            </p:txEl>
                                          </p:spTgt>
                                        </p:tgtEl>
                                        <p:attrNameLst>
                                          <p:attrName>style.visibility</p:attrName>
                                        </p:attrNameLst>
                                      </p:cBhvr>
                                      <p:to>
                                        <p:strVal val="visible"/>
                                      </p:to>
                                    </p:set>
                                    <p:animEffect filter="fade" transition="in">
                                      <p:cBhvr>
                                        <p:cTn dur="1000"/>
                                        <p:tgtEl>
                                          <p:spTgt spid="2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3" st="3"/>
                                            </p:txEl>
                                          </p:spTgt>
                                        </p:tgtEl>
                                        <p:attrNameLst>
                                          <p:attrName>style.visibility</p:attrName>
                                        </p:attrNameLst>
                                      </p:cBhvr>
                                      <p:to>
                                        <p:strVal val="visible"/>
                                      </p:to>
                                    </p:set>
                                    <p:animEffect filter="fade" transition="in">
                                      <p:cBhvr>
                                        <p:cTn dur="1000"/>
                                        <p:tgtEl>
                                          <p:spTgt spid="2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4" st="4"/>
                                            </p:txEl>
                                          </p:spTgt>
                                        </p:tgtEl>
                                        <p:attrNameLst>
                                          <p:attrName>style.visibility</p:attrName>
                                        </p:attrNameLst>
                                      </p:cBhvr>
                                      <p:to>
                                        <p:strVal val="visible"/>
                                      </p:to>
                                    </p:set>
                                    <p:animEffect filter="fade" transition="in">
                                      <p:cBhvr>
                                        <p:cTn dur="1000"/>
                                        <p:tgtEl>
                                          <p:spTgt spid="2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5" st="5"/>
                                            </p:txEl>
                                          </p:spTgt>
                                        </p:tgtEl>
                                        <p:attrNameLst>
                                          <p:attrName>style.visibility</p:attrName>
                                        </p:attrNameLst>
                                      </p:cBhvr>
                                      <p:to>
                                        <p:strVal val="visible"/>
                                      </p:to>
                                    </p:set>
                                    <p:animEffect filter="fade" transition="in">
                                      <p:cBhvr>
                                        <p:cTn dur="1000"/>
                                        <p:tgtEl>
                                          <p:spTgt spid="25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1"/>
          <p:cNvSpPr txBox="1"/>
          <p:nvPr>
            <p:ph type="ctrTitle"/>
          </p:nvPr>
        </p:nvSpPr>
        <p:spPr>
          <a:xfrm>
            <a:off x="4844200" y="518300"/>
            <a:ext cx="42084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3300">
                <a:solidFill>
                  <a:schemeClr val="accent1"/>
                </a:solidFill>
              </a:rPr>
              <a:t>Objectives</a:t>
            </a:r>
            <a:endParaRPr sz="3300"/>
          </a:p>
        </p:txBody>
      </p:sp>
      <p:cxnSp>
        <p:nvCxnSpPr>
          <p:cNvPr id="279" name="Google Shape;279;p21"/>
          <p:cNvCxnSpPr/>
          <p:nvPr/>
        </p:nvCxnSpPr>
        <p:spPr>
          <a:xfrm>
            <a:off x="4741225" y="1140850"/>
            <a:ext cx="4448400" cy="0"/>
          </a:xfrm>
          <a:prstGeom prst="straightConnector1">
            <a:avLst/>
          </a:prstGeom>
          <a:noFill/>
          <a:ln cap="flat" cmpd="sng" w="9525">
            <a:solidFill>
              <a:schemeClr val="accent1"/>
            </a:solidFill>
            <a:prstDash val="solid"/>
            <a:round/>
            <a:headEnd len="med" w="med" type="none"/>
            <a:tailEnd len="med" w="med" type="none"/>
          </a:ln>
        </p:spPr>
      </p:cxnSp>
      <p:grpSp>
        <p:nvGrpSpPr>
          <p:cNvPr id="280" name="Google Shape;280;p21"/>
          <p:cNvGrpSpPr/>
          <p:nvPr/>
        </p:nvGrpSpPr>
        <p:grpSpPr>
          <a:xfrm>
            <a:off x="484277" y="1674755"/>
            <a:ext cx="2861260" cy="1793985"/>
            <a:chOff x="160325" y="221250"/>
            <a:chExt cx="7199950" cy="5116900"/>
          </a:xfrm>
        </p:grpSpPr>
        <p:sp>
          <p:nvSpPr>
            <p:cNvPr id="281" name="Google Shape;281;p21"/>
            <p:cNvSpPr/>
            <p:nvPr/>
          </p:nvSpPr>
          <p:spPr>
            <a:xfrm>
              <a:off x="2429200" y="1820275"/>
              <a:ext cx="2493650" cy="351355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1"/>
            <p:cNvSpPr/>
            <p:nvPr/>
          </p:nvSpPr>
          <p:spPr>
            <a:xfrm>
              <a:off x="160325" y="221250"/>
              <a:ext cx="7199950" cy="5116900"/>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1"/>
            <p:cNvSpPr/>
            <p:nvPr/>
          </p:nvSpPr>
          <p:spPr>
            <a:xfrm>
              <a:off x="2472425" y="4158300"/>
              <a:ext cx="726075" cy="1175525"/>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1"/>
            <p:cNvSpPr/>
            <p:nvPr/>
          </p:nvSpPr>
          <p:spPr>
            <a:xfrm>
              <a:off x="4054175" y="4408950"/>
              <a:ext cx="816800" cy="916225"/>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21"/>
          <p:cNvSpPr txBox="1"/>
          <p:nvPr>
            <p:ph idx="1" type="subTitle"/>
          </p:nvPr>
        </p:nvSpPr>
        <p:spPr>
          <a:xfrm>
            <a:off x="3732375" y="1504900"/>
            <a:ext cx="5158200" cy="2941800"/>
          </a:xfrm>
          <a:prstGeom prst="rect">
            <a:avLst/>
          </a:prstGeom>
        </p:spPr>
        <p:txBody>
          <a:bodyPr anchorCtr="0" anchor="t" bIns="91425" lIns="91425" spcFirstLastPara="1" rIns="91425" wrap="square" tIns="91425">
            <a:noAutofit/>
          </a:bodyPr>
          <a:lstStyle/>
          <a:p>
            <a:pPr indent="-317500" lvl="0" marL="457200" rtl="0" algn="l">
              <a:lnSpc>
                <a:spcPct val="125000"/>
              </a:lnSpc>
              <a:spcBef>
                <a:spcPts val="0"/>
              </a:spcBef>
              <a:spcAft>
                <a:spcPts val="0"/>
              </a:spcAft>
              <a:buSzPts val="1400"/>
              <a:buChar char="●"/>
            </a:pPr>
            <a:r>
              <a:rPr lang="es" sz="1400">
                <a:solidFill>
                  <a:schemeClr val="lt1"/>
                </a:solidFill>
              </a:rPr>
              <a:t>Demonstrate that deep learning is useful in the classical computer vision problem of superresolution, and can achieve good quality and speed.</a:t>
            </a:r>
            <a:endParaRPr sz="1400"/>
          </a:p>
          <a:p>
            <a:pPr indent="-317500" lvl="0" marL="457200" rtl="0" algn="l">
              <a:lnSpc>
                <a:spcPct val="125000"/>
              </a:lnSpc>
              <a:spcBef>
                <a:spcPts val="0"/>
              </a:spcBef>
              <a:spcAft>
                <a:spcPts val="0"/>
              </a:spcAft>
              <a:buSzPts val="1400"/>
              <a:buChar char="●"/>
            </a:pPr>
            <a:r>
              <a:rPr lang="es" sz="1400"/>
              <a:t>B</a:t>
            </a:r>
            <a:r>
              <a:rPr lang="es" sz="1400"/>
              <a:t>uild a CNN (preferred 3 layered) that incorporates all the functionalities  in the form of </a:t>
            </a:r>
            <a:r>
              <a:rPr b="1" lang="es" sz="1400">
                <a:latin typeface="Roboto"/>
                <a:ea typeface="Roboto"/>
                <a:cs typeface="Roboto"/>
                <a:sym typeface="Roboto"/>
              </a:rPr>
              <a:t>end-to-end mapping</a:t>
            </a:r>
            <a:r>
              <a:rPr lang="es" sz="1400"/>
              <a:t>:</a:t>
            </a:r>
            <a:endParaRPr sz="1400"/>
          </a:p>
          <a:p>
            <a:pPr indent="-317500" lvl="1" marL="914400" rtl="0" algn="l">
              <a:lnSpc>
                <a:spcPct val="125000"/>
              </a:lnSpc>
              <a:spcBef>
                <a:spcPts val="0"/>
              </a:spcBef>
              <a:spcAft>
                <a:spcPts val="0"/>
              </a:spcAft>
              <a:buSzPts val="1400"/>
              <a:buChar char="○"/>
            </a:pPr>
            <a:r>
              <a:rPr lang="es" sz="1400"/>
              <a:t>Feature extraction</a:t>
            </a:r>
            <a:endParaRPr sz="1400"/>
          </a:p>
          <a:p>
            <a:pPr indent="-317500" lvl="1" marL="914400" rtl="0" algn="l">
              <a:lnSpc>
                <a:spcPct val="125000"/>
              </a:lnSpc>
              <a:spcBef>
                <a:spcPts val="0"/>
              </a:spcBef>
              <a:spcAft>
                <a:spcPts val="0"/>
              </a:spcAft>
              <a:buSzPts val="1400"/>
              <a:buChar char="○"/>
            </a:pPr>
            <a:r>
              <a:rPr lang="es" sz="1400"/>
              <a:t>Resolution enhancement</a:t>
            </a:r>
            <a:endParaRPr sz="1400"/>
          </a:p>
          <a:p>
            <a:pPr indent="-317500" lvl="1" marL="914400" rtl="0" algn="l">
              <a:lnSpc>
                <a:spcPct val="125000"/>
              </a:lnSpc>
              <a:spcBef>
                <a:spcPts val="0"/>
              </a:spcBef>
              <a:spcAft>
                <a:spcPts val="0"/>
              </a:spcAft>
              <a:buSzPts val="1400"/>
              <a:buChar char="○"/>
            </a:pPr>
            <a:r>
              <a:rPr lang="es" sz="1400"/>
              <a:t>Classification</a:t>
            </a:r>
            <a:endParaRPr sz="1400"/>
          </a:p>
          <a:p>
            <a:pPr indent="-317500" lvl="1" marL="914400" rtl="0" algn="l">
              <a:lnSpc>
                <a:spcPct val="125000"/>
              </a:lnSpc>
              <a:spcBef>
                <a:spcPts val="0"/>
              </a:spcBef>
              <a:spcAft>
                <a:spcPts val="0"/>
              </a:spcAft>
              <a:buSzPts val="1400"/>
              <a:buChar char="○"/>
            </a:pPr>
            <a:r>
              <a:rPr lang="es" sz="1400"/>
              <a:t>Error analysis.</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22"/>
          <p:cNvPicPr preferRelativeResize="0"/>
          <p:nvPr/>
        </p:nvPicPr>
        <p:blipFill>
          <a:blip r:embed="rId3">
            <a:alphaModFix/>
          </a:blip>
          <a:stretch>
            <a:fillRect/>
          </a:stretch>
        </p:blipFill>
        <p:spPr>
          <a:xfrm>
            <a:off x="1083500" y="3180250"/>
            <a:ext cx="7017249" cy="862800"/>
          </a:xfrm>
          <a:prstGeom prst="rect">
            <a:avLst/>
          </a:prstGeom>
          <a:noFill/>
          <a:ln>
            <a:noFill/>
          </a:ln>
        </p:spPr>
      </p:pic>
      <p:pic>
        <p:nvPicPr>
          <p:cNvPr id="291" name="Google Shape;291;p22"/>
          <p:cNvPicPr preferRelativeResize="0"/>
          <p:nvPr/>
        </p:nvPicPr>
        <p:blipFill>
          <a:blip r:embed="rId4">
            <a:alphaModFix/>
          </a:blip>
          <a:stretch>
            <a:fillRect/>
          </a:stretch>
        </p:blipFill>
        <p:spPr>
          <a:xfrm>
            <a:off x="1090675" y="2104050"/>
            <a:ext cx="7017249" cy="862800"/>
          </a:xfrm>
          <a:prstGeom prst="rect">
            <a:avLst/>
          </a:prstGeom>
          <a:noFill/>
          <a:ln>
            <a:noFill/>
          </a:ln>
        </p:spPr>
      </p:pic>
      <p:pic>
        <p:nvPicPr>
          <p:cNvPr id="292" name="Google Shape;292;p22"/>
          <p:cNvPicPr preferRelativeResize="0"/>
          <p:nvPr/>
        </p:nvPicPr>
        <p:blipFill>
          <a:blip r:embed="rId5">
            <a:alphaModFix/>
          </a:blip>
          <a:stretch>
            <a:fillRect/>
          </a:stretch>
        </p:blipFill>
        <p:spPr>
          <a:xfrm>
            <a:off x="1090675" y="1027850"/>
            <a:ext cx="7002927" cy="931838"/>
          </a:xfrm>
          <a:prstGeom prst="rect">
            <a:avLst/>
          </a:prstGeom>
          <a:noFill/>
          <a:ln>
            <a:noFill/>
          </a:ln>
        </p:spPr>
      </p:pic>
      <p:sp>
        <p:nvSpPr>
          <p:cNvPr id="293" name="Google Shape;293;p22"/>
          <p:cNvSpPr txBox="1"/>
          <p:nvPr>
            <p:ph type="ctrTitle"/>
          </p:nvPr>
        </p:nvSpPr>
        <p:spPr>
          <a:xfrm>
            <a:off x="311700" y="1873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3300">
                <a:solidFill>
                  <a:schemeClr val="accent1"/>
                </a:solidFill>
              </a:rPr>
              <a:t>Datasets Used</a:t>
            </a:r>
            <a:endParaRPr/>
          </a:p>
        </p:txBody>
      </p:sp>
      <p:sp>
        <p:nvSpPr>
          <p:cNvPr id="294" name="Google Shape;294;p22"/>
          <p:cNvSpPr txBox="1"/>
          <p:nvPr>
            <p:ph idx="4294967295" type="subTitle"/>
          </p:nvPr>
        </p:nvSpPr>
        <p:spPr>
          <a:xfrm>
            <a:off x="6039017" y="4450575"/>
            <a:ext cx="2335200" cy="50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t>Evaluation Set</a:t>
            </a:r>
            <a:endParaRPr sz="900">
              <a:solidFill>
                <a:srgbClr val="FFFFFF"/>
              </a:solidFill>
            </a:endParaRPr>
          </a:p>
        </p:txBody>
      </p:sp>
      <p:sp>
        <p:nvSpPr>
          <p:cNvPr id="295" name="Google Shape;295;p22"/>
          <p:cNvSpPr txBox="1"/>
          <p:nvPr>
            <p:ph idx="4294967295" type="ctrTitle"/>
          </p:nvPr>
        </p:nvSpPr>
        <p:spPr>
          <a:xfrm>
            <a:off x="6168631" y="4281158"/>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chemeClr val="accent1"/>
                </a:solidFill>
              </a:rPr>
              <a:t>Set 5 and 14</a:t>
            </a:r>
            <a:endParaRPr sz="1000">
              <a:solidFill>
                <a:schemeClr val="accent1"/>
              </a:solidFill>
            </a:endParaRPr>
          </a:p>
        </p:txBody>
      </p:sp>
      <p:cxnSp>
        <p:nvCxnSpPr>
          <p:cNvPr id="296" name="Google Shape;296;p22"/>
          <p:cNvCxnSpPr/>
          <p:nvPr/>
        </p:nvCxnSpPr>
        <p:spPr>
          <a:xfrm>
            <a:off x="311700" y="734500"/>
            <a:ext cx="8520600" cy="0"/>
          </a:xfrm>
          <a:prstGeom prst="straightConnector1">
            <a:avLst/>
          </a:prstGeom>
          <a:noFill/>
          <a:ln cap="flat" cmpd="sng" w="9525">
            <a:solidFill>
              <a:srgbClr val="48FFD5"/>
            </a:solidFill>
            <a:prstDash val="solid"/>
            <a:round/>
            <a:headEnd len="med" w="med" type="none"/>
            <a:tailEnd len="med" w="med" type="none"/>
          </a:ln>
        </p:spPr>
      </p:cxnSp>
      <p:cxnSp>
        <p:nvCxnSpPr>
          <p:cNvPr id="297" name="Google Shape;297;p22"/>
          <p:cNvCxnSpPr/>
          <p:nvPr/>
        </p:nvCxnSpPr>
        <p:spPr>
          <a:xfrm flipH="1">
            <a:off x="2069775" y="1447125"/>
            <a:ext cx="10500" cy="2888700"/>
          </a:xfrm>
          <a:prstGeom prst="straightConnector1">
            <a:avLst/>
          </a:prstGeom>
          <a:noFill/>
          <a:ln cap="flat" cmpd="sng" w="19050">
            <a:solidFill>
              <a:schemeClr val="lt1"/>
            </a:solidFill>
            <a:prstDash val="solid"/>
            <a:round/>
            <a:headEnd len="med" w="med" type="oval"/>
            <a:tailEnd len="med" w="med" type="oval"/>
          </a:ln>
        </p:spPr>
      </p:cxnSp>
      <p:cxnSp>
        <p:nvCxnSpPr>
          <p:cNvPr id="298" name="Google Shape;298;p22"/>
          <p:cNvCxnSpPr/>
          <p:nvPr/>
        </p:nvCxnSpPr>
        <p:spPr>
          <a:xfrm>
            <a:off x="4570200" y="2535825"/>
            <a:ext cx="3600" cy="1800000"/>
          </a:xfrm>
          <a:prstGeom prst="straightConnector1">
            <a:avLst/>
          </a:prstGeom>
          <a:noFill/>
          <a:ln cap="flat" cmpd="sng" w="19050">
            <a:solidFill>
              <a:schemeClr val="lt1"/>
            </a:solidFill>
            <a:prstDash val="solid"/>
            <a:round/>
            <a:headEnd len="med" w="med" type="oval"/>
            <a:tailEnd len="med" w="med" type="oval"/>
          </a:ln>
        </p:spPr>
      </p:cxnSp>
      <p:cxnSp>
        <p:nvCxnSpPr>
          <p:cNvPr id="299" name="Google Shape;299;p22"/>
          <p:cNvCxnSpPr/>
          <p:nvPr/>
        </p:nvCxnSpPr>
        <p:spPr>
          <a:xfrm flipH="1">
            <a:off x="7210100" y="3660375"/>
            <a:ext cx="3300" cy="675300"/>
          </a:xfrm>
          <a:prstGeom prst="straightConnector1">
            <a:avLst/>
          </a:prstGeom>
          <a:noFill/>
          <a:ln cap="flat" cmpd="sng" w="19050">
            <a:solidFill>
              <a:schemeClr val="lt1"/>
            </a:solidFill>
            <a:prstDash val="solid"/>
            <a:round/>
            <a:headEnd len="med" w="med" type="oval"/>
            <a:tailEnd len="med" w="med" type="oval"/>
          </a:ln>
        </p:spPr>
      </p:cxnSp>
      <p:sp>
        <p:nvSpPr>
          <p:cNvPr id="300" name="Google Shape;300;p22"/>
          <p:cNvSpPr txBox="1"/>
          <p:nvPr>
            <p:ph idx="4294967295" type="subTitle"/>
          </p:nvPr>
        </p:nvSpPr>
        <p:spPr>
          <a:xfrm>
            <a:off x="3405842" y="4485211"/>
            <a:ext cx="2335200" cy="50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t>Evaluation</a:t>
            </a:r>
            <a:r>
              <a:rPr lang="es" sz="900"/>
              <a:t> Set</a:t>
            </a:r>
            <a:endParaRPr sz="900">
              <a:solidFill>
                <a:srgbClr val="FFFFFF"/>
              </a:solidFill>
            </a:endParaRPr>
          </a:p>
        </p:txBody>
      </p:sp>
      <p:sp>
        <p:nvSpPr>
          <p:cNvPr id="301" name="Google Shape;301;p22"/>
          <p:cNvSpPr txBox="1"/>
          <p:nvPr>
            <p:ph idx="4294967295" type="ctrTitle"/>
          </p:nvPr>
        </p:nvSpPr>
        <p:spPr>
          <a:xfrm>
            <a:off x="3535456" y="4280247"/>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chemeClr val="accent1"/>
                </a:solidFill>
              </a:rPr>
              <a:t>BSDS200</a:t>
            </a:r>
            <a:endParaRPr sz="1000">
              <a:solidFill>
                <a:schemeClr val="accent1"/>
              </a:solidFill>
            </a:endParaRPr>
          </a:p>
        </p:txBody>
      </p:sp>
      <p:sp>
        <p:nvSpPr>
          <p:cNvPr id="302" name="Google Shape;302;p22"/>
          <p:cNvSpPr txBox="1"/>
          <p:nvPr>
            <p:ph idx="4294967295" type="subTitle"/>
          </p:nvPr>
        </p:nvSpPr>
        <p:spPr>
          <a:xfrm>
            <a:off x="902267" y="4516384"/>
            <a:ext cx="2335200" cy="50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t>Training, </a:t>
            </a:r>
            <a:r>
              <a:rPr lang="es" sz="900"/>
              <a:t>Testing and Validation Set</a:t>
            </a:r>
            <a:endParaRPr sz="900">
              <a:solidFill>
                <a:srgbClr val="FFFFFF"/>
              </a:solidFill>
            </a:endParaRPr>
          </a:p>
        </p:txBody>
      </p:sp>
      <p:sp>
        <p:nvSpPr>
          <p:cNvPr id="303" name="Google Shape;303;p22"/>
          <p:cNvSpPr txBox="1"/>
          <p:nvPr>
            <p:ph idx="4294967295" type="ctrTitle"/>
          </p:nvPr>
        </p:nvSpPr>
        <p:spPr>
          <a:xfrm>
            <a:off x="1031881" y="42950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chemeClr val="accent1"/>
                </a:solidFill>
              </a:rPr>
              <a:t>BSDS500</a:t>
            </a:r>
            <a:endParaRPr sz="1000">
              <a:solidFill>
                <a:schemeClr val="accent1"/>
              </a:solidFill>
            </a:endParaRPr>
          </a:p>
        </p:txBody>
      </p:sp>
      <p:sp>
        <p:nvSpPr>
          <p:cNvPr id="304" name="Google Shape;304;p22"/>
          <p:cNvSpPr/>
          <p:nvPr/>
        </p:nvSpPr>
        <p:spPr>
          <a:xfrm>
            <a:off x="2662352" y="211130"/>
            <a:ext cx="428938" cy="428938"/>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3"/>
          <p:cNvSpPr txBox="1"/>
          <p:nvPr>
            <p:ph type="ctrTitle"/>
          </p:nvPr>
        </p:nvSpPr>
        <p:spPr>
          <a:xfrm>
            <a:off x="789775" y="322950"/>
            <a:ext cx="35304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3300">
                <a:solidFill>
                  <a:schemeClr val="accent1"/>
                </a:solidFill>
              </a:rPr>
              <a:t>Pre-Processing</a:t>
            </a:r>
            <a:endParaRPr/>
          </a:p>
        </p:txBody>
      </p:sp>
      <p:sp>
        <p:nvSpPr>
          <p:cNvPr id="310" name="Google Shape;310;p23"/>
          <p:cNvSpPr txBox="1"/>
          <p:nvPr>
            <p:ph idx="1" type="subTitle"/>
          </p:nvPr>
        </p:nvSpPr>
        <p:spPr>
          <a:xfrm>
            <a:off x="600400" y="1076000"/>
            <a:ext cx="8207100" cy="3507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400">
                <a:latin typeface="Roboto"/>
                <a:ea typeface="Roboto"/>
                <a:cs typeface="Roboto"/>
                <a:sym typeface="Roboto"/>
              </a:rPr>
              <a:t>Applied for </a:t>
            </a:r>
            <a:r>
              <a:rPr lang="es" sz="1400">
                <a:solidFill>
                  <a:schemeClr val="lt1"/>
                </a:solidFill>
                <a:latin typeface="Roboto"/>
                <a:ea typeface="Roboto"/>
                <a:cs typeface="Roboto"/>
                <a:sym typeface="Roboto"/>
              </a:rPr>
              <a:t>Ground Truth Train, Test, Validation Sets of BSDS 500:</a:t>
            </a:r>
            <a:endParaRPr sz="1400">
              <a:solidFill>
                <a:schemeClr val="lt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es" sz="1400">
                <a:solidFill>
                  <a:schemeClr val="lt1"/>
                </a:solidFill>
                <a:latin typeface="Roboto"/>
                <a:ea typeface="Roboto"/>
                <a:cs typeface="Roboto"/>
                <a:sym typeface="Roboto"/>
              </a:rPr>
              <a:t>Image Cropping - </a:t>
            </a:r>
            <a:r>
              <a:rPr lang="es" sz="1400">
                <a:solidFill>
                  <a:schemeClr val="lt1"/>
                </a:solidFill>
                <a:latin typeface="Roboto Mono Thin"/>
                <a:ea typeface="Roboto Mono Thin"/>
                <a:cs typeface="Roboto Mono Thin"/>
                <a:sym typeface="Roboto Mono Thin"/>
              </a:rPr>
              <a:t>480 x 320     320 x 320</a:t>
            </a:r>
            <a:endParaRPr sz="1400">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es" sz="1400">
                <a:solidFill>
                  <a:schemeClr val="lt1"/>
                </a:solidFill>
                <a:latin typeface="Roboto"/>
                <a:ea typeface="Roboto"/>
                <a:cs typeface="Roboto"/>
                <a:sym typeface="Roboto"/>
              </a:rPr>
              <a:t>Extracting patches of </a:t>
            </a:r>
            <a:r>
              <a:rPr lang="es" sz="1400">
                <a:solidFill>
                  <a:schemeClr val="lt1"/>
                </a:solidFill>
                <a:latin typeface="Roboto Mono Thin"/>
                <a:ea typeface="Roboto Mono Thin"/>
                <a:cs typeface="Roboto Mono Thin"/>
                <a:sym typeface="Roboto Mono Thin"/>
              </a:rPr>
              <a:t>32 x 32 </a:t>
            </a:r>
            <a:r>
              <a:rPr lang="es" sz="1400">
                <a:solidFill>
                  <a:schemeClr val="lt1"/>
                </a:solidFill>
                <a:latin typeface="Roboto"/>
                <a:ea typeface="Roboto"/>
                <a:cs typeface="Roboto"/>
                <a:sym typeface="Roboto"/>
              </a:rPr>
              <a:t>from the square image</a:t>
            </a:r>
            <a:endParaRPr sz="1400">
              <a:solidFill>
                <a:schemeClr val="lt1"/>
              </a:solidFill>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s" sz="1400">
                <a:latin typeface="Roboto"/>
                <a:ea typeface="Roboto"/>
                <a:cs typeface="Roboto"/>
                <a:sym typeface="Roboto"/>
              </a:rPr>
              <a:t>      </a:t>
            </a:r>
            <a:r>
              <a:rPr lang="es" sz="1400">
                <a:latin typeface="Roboto"/>
                <a:ea typeface="Roboto"/>
                <a:cs typeface="Roboto"/>
                <a:sym typeface="Roboto"/>
              </a:rPr>
              <a:t> </a:t>
            </a:r>
            <a:r>
              <a:rPr lang="es" sz="1400">
                <a:latin typeface="Roboto"/>
                <a:ea typeface="Roboto"/>
                <a:cs typeface="Roboto"/>
                <a:sym typeface="Roboto"/>
              </a:rPr>
              <a:t>                    colour spacing</a:t>
            </a:r>
            <a:endParaRPr sz="1400">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s" sz="1400">
                <a:latin typeface="Roboto"/>
                <a:ea typeface="Roboto"/>
                <a:cs typeface="Roboto"/>
                <a:sym typeface="Roboto"/>
              </a:rPr>
              <a:t>Converge each image into a NumPy Square Matrix and store them in YCbCr colour spacing.</a:t>
            </a:r>
            <a:endParaRPr sz="1400">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s" sz="1400">
                <a:latin typeface="Roboto"/>
                <a:ea typeface="Roboto"/>
                <a:cs typeface="Roboto"/>
                <a:sym typeface="Roboto"/>
              </a:rPr>
              <a:t>Distortion</a:t>
            </a:r>
            <a:endParaRPr sz="1400">
              <a:latin typeface="Roboto"/>
              <a:ea typeface="Roboto"/>
              <a:cs typeface="Roboto"/>
              <a:sym typeface="Roboto"/>
            </a:endParaRPr>
          </a:p>
          <a:p>
            <a:pPr indent="-317500" lvl="1" marL="914400" rtl="0" algn="l">
              <a:lnSpc>
                <a:spcPct val="115000"/>
              </a:lnSpc>
              <a:spcBef>
                <a:spcPts val="0"/>
              </a:spcBef>
              <a:spcAft>
                <a:spcPts val="0"/>
              </a:spcAft>
              <a:buSzPts val="1400"/>
              <a:buChar char="○"/>
            </a:pPr>
            <a:r>
              <a:rPr lang="es" sz="1400"/>
              <a:t>Filtering colour channels</a:t>
            </a:r>
            <a:endParaRPr sz="1400"/>
          </a:p>
          <a:p>
            <a:pPr indent="-317500" lvl="1" marL="914400" rtl="0" algn="l">
              <a:lnSpc>
                <a:spcPct val="115000"/>
              </a:lnSpc>
              <a:spcBef>
                <a:spcPts val="0"/>
              </a:spcBef>
              <a:spcAft>
                <a:spcPts val="0"/>
              </a:spcAft>
              <a:buSzPts val="1400"/>
              <a:buChar char="○"/>
            </a:pPr>
            <a:r>
              <a:rPr lang="es" sz="1400"/>
              <a:t>Applying Gaussian filter for blurring</a:t>
            </a:r>
            <a:endParaRPr sz="1400">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s" sz="1400">
                <a:latin typeface="Roboto"/>
                <a:ea typeface="Roboto"/>
                <a:cs typeface="Roboto"/>
                <a:sym typeface="Roboto"/>
              </a:rPr>
              <a:t>Upscaling by </a:t>
            </a:r>
            <a:r>
              <a:rPr b="1" lang="es" sz="1400">
                <a:latin typeface="Roboto"/>
                <a:ea typeface="Roboto"/>
                <a:cs typeface="Roboto"/>
                <a:sym typeface="Roboto"/>
              </a:rPr>
              <a:t>bicubic interpolation</a:t>
            </a:r>
            <a:r>
              <a:rPr lang="es" sz="1400">
                <a:latin typeface="Roboto"/>
                <a:ea typeface="Roboto"/>
                <a:cs typeface="Roboto"/>
                <a:sym typeface="Roboto"/>
              </a:rPr>
              <a:t> - </a:t>
            </a:r>
            <a:r>
              <a:rPr lang="es" sz="1400">
                <a:latin typeface="Roboto"/>
                <a:ea typeface="Roboto"/>
                <a:cs typeface="Roboto"/>
                <a:sym typeface="Roboto"/>
              </a:rPr>
              <a:t> </a:t>
            </a:r>
            <a:r>
              <a:rPr lang="es" sz="1400">
                <a:solidFill>
                  <a:schemeClr val="lt1"/>
                </a:solidFill>
                <a:latin typeface="Roboto Mono Thin"/>
                <a:ea typeface="Roboto Mono Thin"/>
                <a:cs typeface="Roboto Mono Thin"/>
                <a:sym typeface="Roboto Mono Thin"/>
              </a:rPr>
              <a:t>32 x 32</a:t>
            </a:r>
            <a:r>
              <a:rPr lang="es" sz="1400">
                <a:latin typeface="Roboto"/>
                <a:ea typeface="Roboto"/>
                <a:cs typeface="Roboto"/>
                <a:sym typeface="Roboto"/>
              </a:rPr>
              <a:t> size matrix</a:t>
            </a:r>
            <a:endParaRPr sz="1400">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s" sz="1400">
                <a:latin typeface="Roboto"/>
                <a:ea typeface="Roboto"/>
                <a:cs typeface="Roboto"/>
                <a:sym typeface="Roboto"/>
              </a:rPr>
              <a:t>Normalization</a:t>
            </a:r>
            <a:endParaRPr sz="1500">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s" sz="1400">
                <a:latin typeface="Roboto"/>
                <a:ea typeface="Roboto"/>
                <a:cs typeface="Roboto"/>
                <a:sym typeface="Roboto"/>
              </a:rPr>
              <a:t>Tensor Loading</a:t>
            </a:r>
            <a:endParaRPr sz="1400">
              <a:latin typeface="Roboto"/>
              <a:ea typeface="Roboto"/>
              <a:cs typeface="Roboto"/>
              <a:sym typeface="Roboto"/>
            </a:endParaRPr>
          </a:p>
        </p:txBody>
      </p:sp>
      <p:cxnSp>
        <p:nvCxnSpPr>
          <p:cNvPr id="311" name="Google Shape;311;p23"/>
          <p:cNvCxnSpPr/>
          <p:nvPr/>
        </p:nvCxnSpPr>
        <p:spPr>
          <a:xfrm>
            <a:off x="600400" y="864200"/>
            <a:ext cx="4448400" cy="0"/>
          </a:xfrm>
          <a:prstGeom prst="straightConnector1">
            <a:avLst/>
          </a:prstGeom>
          <a:noFill/>
          <a:ln cap="flat" cmpd="sng" w="9525">
            <a:solidFill>
              <a:schemeClr val="accent1"/>
            </a:solidFill>
            <a:prstDash val="solid"/>
            <a:round/>
            <a:headEnd len="med" w="med" type="none"/>
            <a:tailEnd len="med" w="med" type="none"/>
          </a:ln>
        </p:spPr>
      </p:cxnSp>
      <p:pic>
        <p:nvPicPr>
          <p:cNvPr id="312" name="Google Shape;312;p23"/>
          <p:cNvPicPr preferRelativeResize="0"/>
          <p:nvPr/>
        </p:nvPicPr>
        <p:blipFill>
          <a:blip r:embed="rId3">
            <a:alphaModFix/>
          </a:blip>
          <a:stretch>
            <a:fillRect/>
          </a:stretch>
        </p:blipFill>
        <p:spPr>
          <a:xfrm>
            <a:off x="1124275" y="2210243"/>
            <a:ext cx="1143000" cy="152400"/>
          </a:xfrm>
          <a:prstGeom prst="rect">
            <a:avLst/>
          </a:prstGeom>
          <a:noFill/>
          <a:ln>
            <a:noFill/>
          </a:ln>
        </p:spPr>
      </p:pic>
      <p:grpSp>
        <p:nvGrpSpPr>
          <p:cNvPr id="313" name="Google Shape;313;p23"/>
          <p:cNvGrpSpPr/>
          <p:nvPr/>
        </p:nvGrpSpPr>
        <p:grpSpPr>
          <a:xfrm>
            <a:off x="648089" y="256542"/>
            <a:ext cx="476186" cy="540719"/>
            <a:chOff x="-50469125" y="3183175"/>
            <a:chExt cx="233150" cy="301825"/>
          </a:xfrm>
        </p:grpSpPr>
        <p:sp>
          <p:nvSpPr>
            <p:cNvPr id="314" name="Google Shape;314;p23"/>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7" name="Google Shape;317;p23"/>
          <p:cNvCxnSpPr/>
          <p:nvPr/>
        </p:nvCxnSpPr>
        <p:spPr>
          <a:xfrm>
            <a:off x="3603150" y="1762300"/>
            <a:ext cx="322200" cy="0"/>
          </a:xfrm>
          <a:prstGeom prst="straightConnector1">
            <a:avLst/>
          </a:prstGeom>
          <a:noFill/>
          <a:ln cap="flat" cmpd="sng" w="9525">
            <a:solidFill>
              <a:srgbClr val="B3B2B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4"/>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23" name="Google Shape;323;p24"/>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25" name="Google Shape;325;p24"/>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4"/>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27" name="Google Shape;327;p24"/>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28" name="Google Shape;328;p24"/>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29" name="Google Shape;329;p24"/>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30" name="Google Shape;330;p24"/>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31" name="Google Shape;331;p24"/>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32" name="Google Shape;332;p24"/>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33" name="Google Shape;333;p24"/>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34" name="Google Shape;334;p24"/>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35" name="Google Shape;335;p24"/>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36" name="Google Shape;336;p24"/>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37" name="Google Shape;337;p24"/>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38" name="Google Shape;338;p24"/>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24"/>
          <p:cNvPicPr preferRelativeResize="0"/>
          <p:nvPr/>
        </p:nvPicPr>
        <p:blipFill>
          <a:blip r:embed="rId3">
            <a:alphaModFix/>
          </a:blip>
          <a:stretch>
            <a:fillRect/>
          </a:stretch>
        </p:blipFill>
        <p:spPr>
          <a:xfrm>
            <a:off x="2339375" y="1549144"/>
            <a:ext cx="4334620" cy="2114551"/>
          </a:xfrm>
          <a:prstGeom prst="rect">
            <a:avLst/>
          </a:prstGeom>
          <a:noFill/>
          <a:ln>
            <a:noFill/>
          </a:ln>
        </p:spPr>
      </p:pic>
      <p:sp>
        <p:nvSpPr>
          <p:cNvPr id="340" name="Google Shape;340;p24"/>
          <p:cNvSpPr txBox="1"/>
          <p:nvPr/>
        </p:nvSpPr>
        <p:spPr>
          <a:xfrm>
            <a:off x="504450" y="186975"/>
            <a:ext cx="81351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300">
                <a:solidFill>
                  <a:schemeClr val="accent1"/>
                </a:solidFill>
                <a:latin typeface="Roboto Black"/>
                <a:ea typeface="Roboto Black"/>
                <a:cs typeface="Roboto Black"/>
                <a:sym typeface="Roboto Black"/>
              </a:rPr>
              <a:t>Original Patch VS Distorted-Upscaled Patch</a:t>
            </a:r>
            <a:endParaRPr b="1" sz="1900">
              <a:solidFill>
                <a:schemeClr val="lt1"/>
              </a:solidFill>
              <a:latin typeface="Roboto"/>
              <a:ea typeface="Roboto"/>
              <a:cs typeface="Roboto"/>
              <a:sym typeface="Roboto"/>
            </a:endParaRPr>
          </a:p>
        </p:txBody>
      </p:sp>
      <p:cxnSp>
        <p:nvCxnSpPr>
          <p:cNvPr id="341" name="Google Shape;341;p24"/>
          <p:cNvCxnSpPr/>
          <p:nvPr/>
        </p:nvCxnSpPr>
        <p:spPr>
          <a:xfrm>
            <a:off x="311700" y="6583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345" name="Shape 345"/>
        <p:cNvGrpSpPr/>
        <p:nvPr/>
      </p:nvGrpSpPr>
      <p:grpSpPr>
        <a:xfrm>
          <a:off x="0" y="0"/>
          <a:ext cx="0" cy="0"/>
          <a:chOff x="0" y="0"/>
          <a:chExt cx="0" cy="0"/>
        </a:xfrm>
      </p:grpSpPr>
      <p:sp>
        <p:nvSpPr>
          <p:cNvPr id="346" name="Google Shape;346;p25"/>
          <p:cNvSpPr/>
          <p:nvPr/>
        </p:nvSpPr>
        <p:spPr>
          <a:xfrm>
            <a:off x="591325" y="30548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47" name="Google Shape;347;p25"/>
          <p:cNvSpPr/>
          <p:nvPr/>
        </p:nvSpPr>
        <p:spPr>
          <a:xfrm>
            <a:off x="1107625" y="23593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48" name="Google Shape;348;p25"/>
          <p:cNvSpPr/>
          <p:nvPr/>
        </p:nvSpPr>
        <p:spPr>
          <a:xfrm>
            <a:off x="591325" y="23379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349" name="Google Shape;349;p25"/>
          <p:cNvGrpSpPr/>
          <p:nvPr/>
        </p:nvGrpSpPr>
        <p:grpSpPr>
          <a:xfrm>
            <a:off x="654304" y="3118098"/>
            <a:ext cx="297409" cy="297393"/>
            <a:chOff x="-45673275" y="3199325"/>
            <a:chExt cx="299325" cy="302075"/>
          </a:xfrm>
        </p:grpSpPr>
        <p:sp>
          <p:nvSpPr>
            <p:cNvPr id="350" name="Google Shape;350;p25"/>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5"/>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5"/>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25"/>
          <p:cNvSpPr/>
          <p:nvPr/>
        </p:nvSpPr>
        <p:spPr>
          <a:xfrm>
            <a:off x="1107625" y="30762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54" name="Google Shape;354;p25"/>
          <p:cNvSpPr/>
          <p:nvPr/>
        </p:nvSpPr>
        <p:spPr>
          <a:xfrm>
            <a:off x="1107625" y="16129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55" name="Google Shape;355;p25"/>
          <p:cNvSpPr txBox="1"/>
          <p:nvPr>
            <p:ph idx="4" type="ctrTitle"/>
          </p:nvPr>
        </p:nvSpPr>
        <p:spPr>
          <a:xfrm>
            <a:off x="7697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3300">
                <a:solidFill>
                  <a:schemeClr val="accent1"/>
                </a:solidFill>
              </a:rPr>
              <a:t>Methodology</a:t>
            </a:r>
            <a:endParaRPr>
              <a:solidFill>
                <a:srgbClr val="FFFFFF"/>
              </a:solidFill>
            </a:endParaRPr>
          </a:p>
        </p:txBody>
      </p:sp>
      <p:sp>
        <p:nvSpPr>
          <p:cNvPr id="356" name="Google Shape;356;p25"/>
          <p:cNvSpPr txBox="1"/>
          <p:nvPr>
            <p:ph idx="2" type="ctrTitle"/>
          </p:nvPr>
        </p:nvSpPr>
        <p:spPr>
          <a:xfrm>
            <a:off x="1107631" y="2516311"/>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dk1"/>
                </a:solidFill>
              </a:rPr>
              <a:t>MODEL CHOSEN</a:t>
            </a:r>
            <a:endParaRPr>
              <a:solidFill>
                <a:schemeClr val="dk1"/>
              </a:solidFill>
            </a:endParaRPr>
          </a:p>
        </p:txBody>
      </p:sp>
      <p:sp>
        <p:nvSpPr>
          <p:cNvPr id="357" name="Google Shape;357;p25"/>
          <p:cNvSpPr txBox="1"/>
          <p:nvPr>
            <p:ph idx="3" type="ctrTitle"/>
          </p:nvPr>
        </p:nvSpPr>
        <p:spPr>
          <a:xfrm>
            <a:off x="1107631" y="1792492"/>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dk1"/>
                </a:solidFill>
              </a:rPr>
              <a:t>MODELS AVAILABLE</a:t>
            </a:r>
            <a:endParaRPr>
              <a:solidFill>
                <a:schemeClr val="dk1"/>
              </a:solidFill>
            </a:endParaRPr>
          </a:p>
        </p:txBody>
      </p:sp>
      <p:cxnSp>
        <p:nvCxnSpPr>
          <p:cNvPr id="358" name="Google Shape;358;p25"/>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359" name="Google Shape;359;p25"/>
          <p:cNvSpPr/>
          <p:nvPr/>
        </p:nvSpPr>
        <p:spPr>
          <a:xfrm>
            <a:off x="591325" y="159148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360" name="Google Shape;360;p25"/>
          <p:cNvGrpSpPr/>
          <p:nvPr/>
        </p:nvGrpSpPr>
        <p:grpSpPr>
          <a:xfrm flipH="1" rot="10800000">
            <a:off x="651950" y="1721582"/>
            <a:ext cx="302125" cy="163726"/>
            <a:chOff x="1319675" y="779200"/>
            <a:chExt cx="2343875" cy="1270175"/>
          </a:xfrm>
        </p:grpSpPr>
        <p:sp>
          <p:nvSpPr>
            <p:cNvPr id="361" name="Google Shape;361;p25"/>
            <p:cNvSpPr/>
            <p:nvPr/>
          </p:nvSpPr>
          <p:spPr>
            <a:xfrm>
              <a:off x="1319675" y="915950"/>
              <a:ext cx="717150" cy="996650"/>
            </a:xfrm>
            <a:custGeom>
              <a:rect b="b" l="l" r="r" t="t"/>
              <a:pathLst>
                <a:path extrusionOk="0" h="39866" w="28686">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2" name="Google Shape;362;p25"/>
            <p:cNvSpPr/>
            <p:nvPr/>
          </p:nvSpPr>
          <p:spPr>
            <a:xfrm>
              <a:off x="2159125" y="779200"/>
              <a:ext cx="626150" cy="1270175"/>
            </a:xfrm>
            <a:custGeom>
              <a:rect b="b" l="l" r="r" t="t"/>
              <a:pathLst>
                <a:path extrusionOk="0" h="50807" w="25046">
                  <a:moveTo>
                    <a:pt x="19038" y="0"/>
                  </a:moveTo>
                  <a:lnTo>
                    <a:pt x="1" y="50806"/>
                  </a:lnTo>
                  <a:lnTo>
                    <a:pt x="5969" y="50806"/>
                  </a:lnTo>
                  <a:lnTo>
                    <a:pt x="250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3" name="Google Shape;363;p25"/>
            <p:cNvSpPr/>
            <p:nvPr/>
          </p:nvSpPr>
          <p:spPr>
            <a:xfrm>
              <a:off x="2945900" y="915950"/>
              <a:ext cx="717650" cy="996650"/>
            </a:xfrm>
            <a:custGeom>
              <a:rect b="b" l="l" r="r" t="t"/>
              <a:pathLst>
                <a:path extrusionOk="0" h="39866" w="28706">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64" name="Google Shape;364;p25"/>
          <p:cNvGrpSpPr/>
          <p:nvPr/>
        </p:nvGrpSpPr>
        <p:grpSpPr>
          <a:xfrm>
            <a:off x="670131" y="2453262"/>
            <a:ext cx="265768" cy="163730"/>
            <a:chOff x="1319675" y="2389025"/>
            <a:chExt cx="2224000" cy="1370125"/>
          </a:xfrm>
        </p:grpSpPr>
        <p:sp>
          <p:nvSpPr>
            <p:cNvPr id="365" name="Google Shape;365;p25"/>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6" name="Google Shape;366;p25"/>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367" name="Google Shape;367;p25"/>
          <p:cNvSpPr/>
          <p:nvPr/>
        </p:nvSpPr>
        <p:spPr>
          <a:xfrm>
            <a:off x="4876837" y="2409598"/>
            <a:ext cx="2681532" cy="1732190"/>
          </a:xfrm>
          <a:custGeom>
            <a:rect b="b" l="l" r="r" t="t"/>
            <a:pathLst>
              <a:path extrusionOk="0" h="114110" w="176649">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5"/>
          <p:cNvSpPr/>
          <p:nvPr/>
        </p:nvSpPr>
        <p:spPr>
          <a:xfrm>
            <a:off x="5005199" y="2541755"/>
            <a:ext cx="2424808" cy="1467860"/>
          </a:xfrm>
          <a:custGeom>
            <a:rect b="b" l="l" r="r" t="t"/>
            <a:pathLst>
              <a:path extrusionOk="0" h="96697" w="159737">
                <a:moveTo>
                  <a:pt x="0" y="1"/>
                </a:moveTo>
                <a:lnTo>
                  <a:pt x="0" y="96697"/>
                </a:lnTo>
                <a:lnTo>
                  <a:pt x="159737" y="96697"/>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1A51"/>
              </a:solidFill>
            </a:endParaRPr>
          </a:p>
        </p:txBody>
      </p:sp>
      <p:sp>
        <p:nvSpPr>
          <p:cNvPr id="369" name="Google Shape;369;p25"/>
          <p:cNvSpPr/>
          <p:nvPr/>
        </p:nvSpPr>
        <p:spPr>
          <a:xfrm>
            <a:off x="4636011" y="4136703"/>
            <a:ext cx="3163178" cy="83900"/>
          </a:xfrm>
          <a:custGeom>
            <a:rect b="b" l="l" r="r" t="t"/>
            <a:pathLst>
              <a:path extrusionOk="0" h="5527" w="208378">
                <a:moveTo>
                  <a:pt x="0" y="1"/>
                </a:moveTo>
                <a:lnTo>
                  <a:pt x="0" y="5526"/>
                </a:lnTo>
                <a:lnTo>
                  <a:pt x="208377" y="5526"/>
                </a:lnTo>
                <a:lnTo>
                  <a:pt x="2083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70" name="Google Shape;370;p25"/>
          <p:cNvSpPr/>
          <p:nvPr/>
        </p:nvSpPr>
        <p:spPr>
          <a:xfrm>
            <a:off x="5005199" y="2541755"/>
            <a:ext cx="2424808" cy="141083"/>
          </a:xfrm>
          <a:custGeom>
            <a:rect b="b" l="l" r="r" t="t"/>
            <a:pathLst>
              <a:path extrusionOk="0" h="9294" w="159737">
                <a:moveTo>
                  <a:pt x="0" y="1"/>
                </a:moveTo>
                <a:lnTo>
                  <a:pt x="0" y="9294"/>
                </a:lnTo>
                <a:lnTo>
                  <a:pt x="159737" y="9294"/>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5"/>
          <p:cNvSpPr/>
          <p:nvPr/>
        </p:nvSpPr>
        <p:spPr>
          <a:xfrm>
            <a:off x="5143716" y="2742556"/>
            <a:ext cx="1029417" cy="521069"/>
          </a:xfrm>
          <a:custGeom>
            <a:rect b="b" l="l" r="r" t="t"/>
            <a:pathLst>
              <a:path extrusionOk="0" h="34326" w="67814">
                <a:moveTo>
                  <a:pt x="1" y="1"/>
                </a:moveTo>
                <a:lnTo>
                  <a:pt x="1" y="34326"/>
                </a:lnTo>
                <a:lnTo>
                  <a:pt x="67813" y="34326"/>
                </a:lnTo>
                <a:lnTo>
                  <a:pt x="67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5"/>
          <p:cNvSpPr/>
          <p:nvPr/>
        </p:nvSpPr>
        <p:spPr>
          <a:xfrm>
            <a:off x="5221240" y="2834061"/>
            <a:ext cx="297407" cy="297391"/>
          </a:xfrm>
          <a:custGeom>
            <a:rect b="b" l="l" r="r" t="t"/>
            <a:pathLst>
              <a:path extrusionOk="0" h="19591" w="19592">
                <a:moveTo>
                  <a:pt x="1" y="0"/>
                </a:moveTo>
                <a:lnTo>
                  <a:pt x="1" y="19591"/>
                </a:lnTo>
                <a:lnTo>
                  <a:pt x="19591" y="19591"/>
                </a:lnTo>
                <a:lnTo>
                  <a:pt x="195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5"/>
          <p:cNvSpPr/>
          <p:nvPr/>
        </p:nvSpPr>
        <p:spPr>
          <a:xfrm>
            <a:off x="5500826" y="3535575"/>
            <a:ext cx="908690" cy="329163"/>
          </a:xfrm>
          <a:custGeom>
            <a:rect b="b" l="l" r="r" t="t"/>
            <a:pathLst>
              <a:path extrusionOk="0" h="21684" w="59861">
                <a:moveTo>
                  <a:pt x="1" y="1"/>
                </a:moveTo>
                <a:lnTo>
                  <a:pt x="1" y="21684"/>
                </a:lnTo>
                <a:lnTo>
                  <a:pt x="59860" y="21684"/>
                </a:lnTo>
                <a:lnTo>
                  <a:pt x="598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5"/>
          <p:cNvSpPr/>
          <p:nvPr/>
        </p:nvSpPr>
        <p:spPr>
          <a:xfrm>
            <a:off x="5560559" y="3610549"/>
            <a:ext cx="679927" cy="53403"/>
          </a:xfrm>
          <a:custGeom>
            <a:rect b="b" l="l" r="r" t="t"/>
            <a:pathLst>
              <a:path extrusionOk="0" h="3518" w="44791">
                <a:moveTo>
                  <a:pt x="1" y="1"/>
                </a:moveTo>
                <a:lnTo>
                  <a:pt x="1" y="3517"/>
                </a:lnTo>
                <a:lnTo>
                  <a:pt x="44791" y="3517"/>
                </a:lnTo>
                <a:lnTo>
                  <a:pt x="4479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375" name="Google Shape;375;p25"/>
          <p:cNvSpPr/>
          <p:nvPr/>
        </p:nvSpPr>
        <p:spPr>
          <a:xfrm>
            <a:off x="5560559" y="3710949"/>
            <a:ext cx="526154" cy="52128"/>
          </a:xfrm>
          <a:custGeom>
            <a:rect b="b" l="l" r="r" t="t"/>
            <a:pathLst>
              <a:path extrusionOk="0" h="3434" w="34661">
                <a:moveTo>
                  <a:pt x="1" y="1"/>
                </a:moveTo>
                <a:lnTo>
                  <a:pt x="1" y="3433"/>
                </a:lnTo>
                <a:lnTo>
                  <a:pt x="34661" y="3433"/>
                </a:lnTo>
                <a:lnTo>
                  <a:pt x="3466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376" name="Google Shape;376;p25"/>
          <p:cNvSpPr/>
          <p:nvPr/>
        </p:nvSpPr>
        <p:spPr>
          <a:xfrm>
            <a:off x="5180573" y="3535575"/>
            <a:ext cx="322818" cy="329163"/>
          </a:xfrm>
          <a:custGeom>
            <a:rect b="b" l="l" r="r" t="t"/>
            <a:pathLst>
              <a:path extrusionOk="0" h="21684" w="21266">
                <a:moveTo>
                  <a:pt x="1" y="1"/>
                </a:moveTo>
                <a:lnTo>
                  <a:pt x="1" y="21684"/>
                </a:lnTo>
                <a:lnTo>
                  <a:pt x="21265" y="21684"/>
                </a:lnTo>
                <a:lnTo>
                  <a:pt x="212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5"/>
          <p:cNvSpPr/>
          <p:nvPr/>
        </p:nvSpPr>
        <p:spPr>
          <a:xfrm>
            <a:off x="5242842" y="3644719"/>
            <a:ext cx="218729" cy="109463"/>
          </a:xfrm>
          <a:custGeom>
            <a:rect b="b" l="l" r="r" t="t"/>
            <a:pathLst>
              <a:path extrusionOk="0" h="7211" w="14409">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5"/>
          <p:cNvSpPr/>
          <p:nvPr/>
        </p:nvSpPr>
        <p:spPr>
          <a:xfrm>
            <a:off x="5683836" y="3292847"/>
            <a:ext cx="704079" cy="155049"/>
          </a:xfrm>
          <a:custGeom>
            <a:rect b="b" l="l" r="r" t="t"/>
            <a:pathLst>
              <a:path extrusionOk="0" h="10214" w="46382">
                <a:moveTo>
                  <a:pt x="1" y="0"/>
                </a:moveTo>
                <a:lnTo>
                  <a:pt x="1" y="10214"/>
                </a:lnTo>
                <a:lnTo>
                  <a:pt x="46381" y="10214"/>
                </a:lnTo>
                <a:lnTo>
                  <a:pt x="46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5"/>
          <p:cNvSpPr/>
          <p:nvPr/>
        </p:nvSpPr>
        <p:spPr>
          <a:xfrm>
            <a:off x="5683836" y="3100941"/>
            <a:ext cx="704079" cy="155064"/>
          </a:xfrm>
          <a:custGeom>
            <a:rect b="b" l="l" r="r" t="t"/>
            <a:pathLst>
              <a:path extrusionOk="0" h="10215" w="46382">
                <a:moveTo>
                  <a:pt x="1" y="0"/>
                </a:moveTo>
                <a:lnTo>
                  <a:pt x="1" y="10214"/>
                </a:lnTo>
                <a:lnTo>
                  <a:pt x="46381" y="10214"/>
                </a:lnTo>
                <a:lnTo>
                  <a:pt x="463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5"/>
          <p:cNvSpPr/>
          <p:nvPr/>
        </p:nvSpPr>
        <p:spPr>
          <a:xfrm>
            <a:off x="6387899" y="3102216"/>
            <a:ext cx="155049" cy="155049"/>
          </a:xfrm>
          <a:custGeom>
            <a:rect b="b" l="l" r="r" t="t"/>
            <a:pathLst>
              <a:path extrusionOk="0" h="10214" w="10214">
                <a:moveTo>
                  <a:pt x="0" y="0"/>
                </a:moveTo>
                <a:lnTo>
                  <a:pt x="0" y="10214"/>
                </a:lnTo>
                <a:lnTo>
                  <a:pt x="10214" y="10214"/>
                </a:lnTo>
                <a:lnTo>
                  <a:pt x="10214" y="0"/>
                </a:lnTo>
                <a:close/>
              </a:path>
            </a:pathLst>
          </a:custGeom>
          <a:solidFill>
            <a:schemeClr val="accent1"/>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5"/>
          <p:cNvSpPr/>
          <p:nvPr/>
        </p:nvSpPr>
        <p:spPr>
          <a:xfrm>
            <a:off x="6579790" y="3182275"/>
            <a:ext cx="744746" cy="714234"/>
          </a:xfrm>
          <a:custGeom>
            <a:rect b="b" l="l" r="r" t="t"/>
            <a:pathLst>
              <a:path extrusionOk="0" h="47051" w="49061">
                <a:moveTo>
                  <a:pt x="1" y="1"/>
                </a:moveTo>
                <a:lnTo>
                  <a:pt x="1" y="47051"/>
                </a:lnTo>
                <a:lnTo>
                  <a:pt x="49060" y="47051"/>
                </a:lnTo>
                <a:lnTo>
                  <a:pt x="490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5"/>
          <p:cNvSpPr/>
          <p:nvPr/>
        </p:nvSpPr>
        <p:spPr>
          <a:xfrm>
            <a:off x="6668745" y="3215322"/>
            <a:ext cx="728230" cy="623427"/>
          </a:xfrm>
          <a:custGeom>
            <a:rect b="b" l="l" r="r" t="t"/>
            <a:pathLst>
              <a:path extrusionOk="0" h="41069" w="47973">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383" name="Google Shape;383;p25"/>
          <p:cNvSpPr/>
          <p:nvPr/>
        </p:nvSpPr>
        <p:spPr>
          <a:xfrm>
            <a:off x="6905128" y="3364010"/>
            <a:ext cx="186835" cy="328040"/>
          </a:xfrm>
          <a:custGeom>
            <a:rect b="b" l="l" r="r" t="t"/>
            <a:pathLst>
              <a:path extrusionOk="0" h="21610" w="12308">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384" name="Google Shape;384;p25"/>
          <p:cNvSpPr/>
          <p:nvPr/>
        </p:nvSpPr>
        <p:spPr>
          <a:xfrm>
            <a:off x="6858115" y="1367491"/>
            <a:ext cx="1476741" cy="1959677"/>
          </a:xfrm>
          <a:custGeom>
            <a:rect b="b" l="l" r="r" t="t"/>
            <a:pathLst>
              <a:path extrusionOk="0" h="129096" w="97282">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5"/>
          <p:cNvSpPr/>
          <p:nvPr/>
        </p:nvSpPr>
        <p:spPr>
          <a:xfrm>
            <a:off x="6976307" y="1511094"/>
            <a:ext cx="1241633" cy="1500907"/>
          </a:xfrm>
          <a:custGeom>
            <a:rect b="b" l="l" r="r" t="t"/>
            <a:pathLst>
              <a:path extrusionOk="0" h="98874" w="81794">
                <a:moveTo>
                  <a:pt x="0" y="0"/>
                </a:moveTo>
                <a:lnTo>
                  <a:pt x="0" y="98873"/>
                </a:lnTo>
                <a:lnTo>
                  <a:pt x="81794" y="98873"/>
                </a:lnTo>
                <a:lnTo>
                  <a:pt x="8179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5"/>
          <p:cNvSpPr/>
          <p:nvPr/>
        </p:nvSpPr>
        <p:spPr>
          <a:xfrm>
            <a:off x="7513876" y="3086960"/>
            <a:ext cx="185560" cy="159086"/>
          </a:xfrm>
          <a:custGeom>
            <a:rect b="b" l="l" r="r" t="t"/>
            <a:pathLst>
              <a:path extrusionOk="0" h="10480" w="12224">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5"/>
          <p:cNvSpPr/>
          <p:nvPr/>
        </p:nvSpPr>
        <p:spPr>
          <a:xfrm>
            <a:off x="7577419" y="1730946"/>
            <a:ext cx="584612" cy="583352"/>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5"/>
          <p:cNvSpPr/>
          <p:nvPr/>
        </p:nvSpPr>
        <p:spPr>
          <a:xfrm>
            <a:off x="7107204" y="1832622"/>
            <a:ext cx="432099" cy="430839"/>
          </a:xfrm>
          <a:custGeom>
            <a:rect b="b" l="l" r="r" t="t"/>
            <a:pathLst>
              <a:path extrusionOk="0" h="28382" w="28465">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5"/>
          <p:cNvSpPr/>
          <p:nvPr/>
        </p:nvSpPr>
        <p:spPr>
          <a:xfrm>
            <a:off x="7225395" y="2240569"/>
            <a:ext cx="636710" cy="635450"/>
          </a:xfrm>
          <a:custGeom>
            <a:rect b="b" l="l" r="r" t="t"/>
            <a:pathLst>
              <a:path extrusionOk="0" h="41861" w="41944">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25"/>
          <p:cNvGrpSpPr/>
          <p:nvPr/>
        </p:nvGrpSpPr>
        <p:grpSpPr>
          <a:xfrm>
            <a:off x="230659" y="604893"/>
            <a:ext cx="526160" cy="502502"/>
            <a:chOff x="-46422300" y="3936925"/>
            <a:chExt cx="320575" cy="302475"/>
          </a:xfrm>
        </p:grpSpPr>
        <p:sp>
          <p:nvSpPr>
            <p:cNvPr id="391" name="Google Shape;391;p25"/>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5"/>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25"/>
          <p:cNvSpPr txBox="1"/>
          <p:nvPr>
            <p:ph type="ctrTitle"/>
          </p:nvPr>
        </p:nvSpPr>
        <p:spPr>
          <a:xfrm>
            <a:off x="1248946" y="3234850"/>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ARCHITECTURE OF MODEL</a:t>
            </a:r>
            <a:endParaRPr>
              <a:solidFill>
                <a:schemeClr val="dk1"/>
              </a:solidFill>
            </a:endParaRPr>
          </a:p>
        </p:txBody>
      </p:sp>
      <p:sp>
        <p:nvSpPr>
          <p:cNvPr id="394" name="Google Shape;394;p25"/>
          <p:cNvSpPr/>
          <p:nvPr/>
        </p:nvSpPr>
        <p:spPr>
          <a:xfrm>
            <a:off x="1107625" y="3793200"/>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5" name="Google Shape;395;p25"/>
          <p:cNvSpPr txBox="1"/>
          <p:nvPr>
            <p:ph type="ctrTitle"/>
          </p:nvPr>
        </p:nvSpPr>
        <p:spPr>
          <a:xfrm>
            <a:off x="419194" y="3959969"/>
            <a:ext cx="35277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dk1"/>
                </a:solidFill>
              </a:rPr>
              <a:t>MODEL TRAINING</a:t>
            </a:r>
            <a:endParaRPr>
              <a:solidFill>
                <a:schemeClr val="dk1"/>
              </a:solidFill>
            </a:endParaRPr>
          </a:p>
        </p:txBody>
      </p:sp>
      <p:sp>
        <p:nvSpPr>
          <p:cNvPr id="396" name="Google Shape;396;p25"/>
          <p:cNvSpPr/>
          <p:nvPr/>
        </p:nvSpPr>
        <p:spPr>
          <a:xfrm>
            <a:off x="547150" y="37633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397" name="Google Shape;397;p25"/>
          <p:cNvGrpSpPr/>
          <p:nvPr/>
        </p:nvGrpSpPr>
        <p:grpSpPr>
          <a:xfrm>
            <a:off x="597720" y="3840398"/>
            <a:ext cx="322754" cy="244499"/>
            <a:chOff x="5029650" y="894850"/>
            <a:chExt cx="1559950" cy="1670075"/>
          </a:xfrm>
        </p:grpSpPr>
        <p:sp>
          <p:nvSpPr>
            <p:cNvPr id="398" name="Google Shape;398;p25"/>
            <p:cNvSpPr/>
            <p:nvPr/>
          </p:nvSpPr>
          <p:spPr>
            <a:xfrm>
              <a:off x="5029650" y="2203275"/>
              <a:ext cx="243300" cy="361650"/>
            </a:xfrm>
            <a:custGeom>
              <a:rect b="b" l="l" r="r" t="t"/>
              <a:pathLst>
                <a:path extrusionOk="0" h="14466" w="9732">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5"/>
            <p:cNvSpPr/>
            <p:nvPr/>
          </p:nvSpPr>
          <p:spPr>
            <a:xfrm>
              <a:off x="5356750" y="1941900"/>
              <a:ext cx="241675" cy="623025"/>
            </a:xfrm>
            <a:custGeom>
              <a:rect b="b" l="l" r="r" t="t"/>
              <a:pathLst>
                <a:path extrusionOk="0" h="24921" w="9667">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5"/>
            <p:cNvSpPr/>
            <p:nvPr/>
          </p:nvSpPr>
          <p:spPr>
            <a:xfrm>
              <a:off x="5836725" y="894850"/>
              <a:ext cx="752875" cy="1670075"/>
            </a:xfrm>
            <a:custGeom>
              <a:rect b="b" l="l" r="r" t="t"/>
              <a:pathLst>
                <a:path extrusionOk="0" h="66803" w="30115">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5"/>
            <p:cNvSpPr/>
            <p:nvPr/>
          </p:nvSpPr>
          <p:spPr>
            <a:xfrm>
              <a:off x="5680575" y="1678900"/>
              <a:ext cx="243300" cy="886025"/>
            </a:xfrm>
            <a:custGeom>
              <a:rect b="b" l="l" r="r" t="t"/>
              <a:pathLst>
                <a:path extrusionOk="0" h="35441" w="9732">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6"/>
          <p:cNvSpPr txBox="1"/>
          <p:nvPr>
            <p:ph type="ctrTitle"/>
          </p:nvPr>
        </p:nvSpPr>
        <p:spPr>
          <a:xfrm>
            <a:off x="379375" y="774725"/>
            <a:ext cx="8511600" cy="41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500">
                <a:solidFill>
                  <a:schemeClr val="lt1"/>
                </a:solidFill>
              </a:rPr>
              <a:t>Example based</a:t>
            </a:r>
            <a:endParaRPr sz="1500">
              <a:solidFill>
                <a:schemeClr val="lt1"/>
              </a:solidFill>
            </a:endParaRPr>
          </a:p>
          <a:p>
            <a:pPr indent="0" lvl="0" marL="0" rtl="0" algn="l">
              <a:spcBef>
                <a:spcPts val="0"/>
              </a:spcBef>
              <a:spcAft>
                <a:spcPts val="0"/>
              </a:spcAft>
              <a:buNone/>
            </a:pPr>
            <a:r>
              <a:t/>
            </a:r>
            <a:endParaRPr sz="1500">
              <a:solidFill>
                <a:schemeClr val="lt1"/>
              </a:solidFill>
              <a:latin typeface="Roboto"/>
              <a:ea typeface="Roboto"/>
              <a:cs typeface="Roboto"/>
              <a:sym typeface="Roboto"/>
            </a:endParaRPr>
          </a:p>
          <a:p>
            <a:pPr indent="-323850" lvl="0" marL="457200" rtl="0" algn="l">
              <a:spcBef>
                <a:spcPts val="0"/>
              </a:spcBef>
              <a:spcAft>
                <a:spcPts val="0"/>
              </a:spcAft>
              <a:buClr>
                <a:schemeClr val="lt1"/>
              </a:buClr>
              <a:buSzPts val="1500"/>
              <a:buFont typeface="Roboto"/>
              <a:buChar char="●"/>
            </a:pPr>
            <a:r>
              <a:rPr lang="es" sz="1500">
                <a:solidFill>
                  <a:schemeClr val="lt1"/>
                </a:solidFill>
                <a:latin typeface="Roboto"/>
                <a:ea typeface="Roboto"/>
                <a:cs typeface="Roboto"/>
                <a:sym typeface="Roboto"/>
              </a:rPr>
              <a:t>Internal representation</a:t>
            </a:r>
            <a:endParaRPr sz="1500">
              <a:solidFill>
                <a:schemeClr val="lt1"/>
              </a:solidFill>
              <a:latin typeface="Roboto"/>
              <a:ea typeface="Roboto"/>
              <a:cs typeface="Roboto"/>
              <a:sym typeface="Roboto"/>
            </a:endParaRPr>
          </a:p>
          <a:p>
            <a:pPr indent="-323850" lvl="1" marL="914400" rtl="0" algn="l">
              <a:spcBef>
                <a:spcPts val="0"/>
              </a:spcBef>
              <a:spcAft>
                <a:spcPts val="0"/>
              </a:spcAft>
              <a:buClr>
                <a:schemeClr val="lt1"/>
              </a:buClr>
              <a:buSzPts val="1500"/>
              <a:buFont typeface="Roboto"/>
              <a:buChar char="○"/>
            </a:pPr>
            <a:r>
              <a:rPr lang="es" sz="1500">
                <a:solidFill>
                  <a:schemeClr val="lt1"/>
                </a:solidFill>
                <a:latin typeface="Roboto"/>
                <a:ea typeface="Roboto"/>
                <a:cs typeface="Roboto"/>
                <a:sym typeface="Roboto"/>
              </a:rPr>
              <a:t>Learns by Epitome matching</a:t>
            </a:r>
            <a:endParaRPr sz="1500">
              <a:solidFill>
                <a:schemeClr val="lt1"/>
              </a:solidFill>
              <a:latin typeface="Roboto"/>
              <a:ea typeface="Roboto"/>
              <a:cs typeface="Roboto"/>
              <a:sym typeface="Roboto"/>
            </a:endParaRPr>
          </a:p>
          <a:p>
            <a:pPr indent="-323850" lvl="1" marL="914400" rtl="0" algn="l">
              <a:spcBef>
                <a:spcPts val="0"/>
              </a:spcBef>
              <a:spcAft>
                <a:spcPts val="0"/>
              </a:spcAft>
              <a:buClr>
                <a:schemeClr val="lt1"/>
              </a:buClr>
              <a:buSzPts val="1500"/>
              <a:buFont typeface="Roboto"/>
              <a:buChar char="○"/>
            </a:pPr>
            <a:r>
              <a:rPr lang="es" sz="1500">
                <a:solidFill>
                  <a:schemeClr val="lt1"/>
                </a:solidFill>
                <a:latin typeface="Roboto"/>
                <a:ea typeface="Roboto"/>
                <a:cs typeface="Roboto"/>
                <a:sym typeface="Roboto"/>
              </a:rPr>
              <a:t>Old: </a:t>
            </a:r>
            <a:r>
              <a:rPr lang="es" sz="1500">
                <a:solidFill>
                  <a:schemeClr val="lt1"/>
                </a:solidFill>
                <a:latin typeface="Roboto"/>
                <a:ea typeface="Roboto"/>
                <a:cs typeface="Roboto"/>
                <a:sym typeface="Roboto"/>
              </a:rPr>
              <a:t>Multi-exposure image noise reduction, Single-frame deblurring, Sub-pixel image localization</a:t>
            </a:r>
            <a:endParaRPr sz="1500">
              <a:solidFill>
                <a:schemeClr val="lt1"/>
              </a:solidFill>
              <a:latin typeface="Roboto"/>
              <a:ea typeface="Roboto"/>
              <a:cs typeface="Roboto"/>
              <a:sym typeface="Roboto"/>
            </a:endParaRPr>
          </a:p>
          <a:p>
            <a:pPr indent="-323850" lvl="1" marL="914400" rtl="0" algn="l">
              <a:spcBef>
                <a:spcPts val="0"/>
              </a:spcBef>
              <a:spcAft>
                <a:spcPts val="0"/>
              </a:spcAft>
              <a:buClr>
                <a:schemeClr val="lt1"/>
              </a:buClr>
              <a:buSzPts val="1500"/>
              <a:buFont typeface="Roboto"/>
              <a:buChar char="○"/>
            </a:pPr>
            <a:r>
              <a:rPr lang="es" sz="1500">
                <a:solidFill>
                  <a:schemeClr val="lt1"/>
                </a:solidFill>
                <a:latin typeface="Roboto"/>
                <a:ea typeface="Roboto"/>
                <a:cs typeface="Roboto"/>
                <a:sym typeface="Roboto"/>
              </a:rPr>
              <a:t>New: Local Self-Example based SR</a:t>
            </a:r>
            <a:endParaRPr sz="1500">
              <a:solidFill>
                <a:schemeClr val="lt1"/>
              </a:solidFill>
              <a:latin typeface="Roboto"/>
              <a:ea typeface="Roboto"/>
              <a:cs typeface="Roboto"/>
              <a:sym typeface="Roboto"/>
            </a:endParaRPr>
          </a:p>
          <a:p>
            <a:pPr indent="0" lvl="0" marL="0" rtl="0" algn="l">
              <a:spcBef>
                <a:spcPts val="0"/>
              </a:spcBef>
              <a:spcAft>
                <a:spcPts val="0"/>
              </a:spcAft>
              <a:buNone/>
            </a:pPr>
            <a:r>
              <a:t/>
            </a:r>
            <a:endParaRPr sz="1500">
              <a:solidFill>
                <a:schemeClr val="lt1"/>
              </a:solidFill>
              <a:latin typeface="Roboto"/>
              <a:ea typeface="Roboto"/>
              <a:cs typeface="Roboto"/>
              <a:sym typeface="Roboto"/>
            </a:endParaRPr>
          </a:p>
          <a:p>
            <a:pPr indent="-323850" lvl="0" marL="457200" rtl="0" algn="l">
              <a:spcBef>
                <a:spcPts val="0"/>
              </a:spcBef>
              <a:spcAft>
                <a:spcPts val="0"/>
              </a:spcAft>
              <a:buClr>
                <a:schemeClr val="lt1"/>
              </a:buClr>
              <a:buSzPts val="1500"/>
              <a:buFont typeface="Roboto"/>
              <a:buChar char="●"/>
            </a:pPr>
            <a:r>
              <a:rPr lang="es" sz="1500">
                <a:solidFill>
                  <a:schemeClr val="lt1"/>
                </a:solidFill>
                <a:latin typeface="Roboto"/>
                <a:ea typeface="Roboto"/>
                <a:cs typeface="Roboto"/>
                <a:sym typeface="Roboto"/>
              </a:rPr>
              <a:t>External representation</a:t>
            </a:r>
            <a:endParaRPr sz="1500">
              <a:solidFill>
                <a:schemeClr val="lt1"/>
              </a:solidFill>
              <a:latin typeface="Roboto"/>
              <a:ea typeface="Roboto"/>
              <a:cs typeface="Roboto"/>
              <a:sym typeface="Roboto"/>
            </a:endParaRPr>
          </a:p>
          <a:p>
            <a:pPr indent="-323850" lvl="1" marL="914400" rtl="0" algn="l">
              <a:spcBef>
                <a:spcPts val="0"/>
              </a:spcBef>
              <a:spcAft>
                <a:spcPts val="0"/>
              </a:spcAft>
              <a:buClr>
                <a:schemeClr val="lt1"/>
              </a:buClr>
              <a:buSzPts val="1500"/>
              <a:buFont typeface="Roboto"/>
              <a:buChar char="○"/>
            </a:pPr>
            <a:r>
              <a:rPr lang="es" sz="1500">
                <a:solidFill>
                  <a:schemeClr val="lt1"/>
                </a:solidFill>
                <a:latin typeface="Roboto"/>
                <a:ea typeface="Roboto"/>
                <a:cs typeface="Roboto"/>
                <a:sym typeface="Roboto"/>
              </a:rPr>
              <a:t>Learns by a wide variety of methods such as SC/NE + LLE/ANR/A+/KK</a:t>
            </a:r>
            <a:endParaRPr sz="1500">
              <a:solidFill>
                <a:schemeClr val="lt1"/>
              </a:solidFill>
              <a:latin typeface="Roboto"/>
              <a:ea typeface="Roboto"/>
              <a:cs typeface="Roboto"/>
              <a:sym typeface="Roboto"/>
            </a:endParaRPr>
          </a:p>
          <a:p>
            <a:pPr indent="-323850" lvl="1" marL="914400" rtl="0" algn="l">
              <a:spcBef>
                <a:spcPts val="0"/>
              </a:spcBef>
              <a:spcAft>
                <a:spcPts val="0"/>
              </a:spcAft>
              <a:buClr>
                <a:schemeClr val="lt1"/>
              </a:buClr>
              <a:buSzPts val="1500"/>
              <a:buFont typeface="Roboto"/>
              <a:buChar char="○"/>
            </a:pPr>
            <a:r>
              <a:rPr lang="es" sz="1500">
                <a:solidFill>
                  <a:schemeClr val="lt1"/>
                </a:solidFill>
                <a:latin typeface="Roboto"/>
                <a:ea typeface="Roboto"/>
                <a:cs typeface="Roboto"/>
                <a:sym typeface="Roboto"/>
              </a:rPr>
              <a:t>All models that use CNNs</a:t>
            </a:r>
            <a:endParaRPr sz="1500">
              <a:solidFill>
                <a:schemeClr val="lt1"/>
              </a:solidFill>
              <a:latin typeface="Roboto"/>
              <a:ea typeface="Roboto"/>
              <a:cs typeface="Roboto"/>
              <a:sym typeface="Roboto"/>
            </a:endParaRPr>
          </a:p>
          <a:p>
            <a:pPr indent="-323850" lvl="1" marL="914400" rtl="0" algn="l">
              <a:spcBef>
                <a:spcPts val="0"/>
              </a:spcBef>
              <a:spcAft>
                <a:spcPts val="0"/>
              </a:spcAft>
              <a:buClr>
                <a:schemeClr val="lt1"/>
              </a:buClr>
              <a:buSzPts val="1500"/>
              <a:buFont typeface="Roboto"/>
              <a:buChar char="○"/>
            </a:pPr>
            <a:r>
              <a:rPr lang="es" sz="1500">
                <a:solidFill>
                  <a:schemeClr val="lt1"/>
                </a:solidFill>
                <a:latin typeface="Roboto"/>
                <a:ea typeface="Roboto"/>
                <a:cs typeface="Roboto"/>
                <a:sym typeface="Roboto"/>
              </a:rPr>
              <a:t>EDSR SRCNN ESPCN FSRCNN  LapSRN </a:t>
            </a:r>
            <a:endParaRPr sz="1500">
              <a:solidFill>
                <a:schemeClr val="lt1"/>
              </a:solidFill>
              <a:latin typeface="Roboto"/>
              <a:ea typeface="Roboto"/>
              <a:cs typeface="Roboto"/>
              <a:sym typeface="Roboto"/>
            </a:endParaRPr>
          </a:p>
          <a:p>
            <a:pPr indent="0" lvl="0" marL="0" rtl="0" algn="l">
              <a:spcBef>
                <a:spcPts val="0"/>
              </a:spcBef>
              <a:spcAft>
                <a:spcPts val="0"/>
              </a:spcAft>
              <a:buNone/>
            </a:pPr>
            <a:r>
              <a:t/>
            </a:r>
            <a:endParaRPr sz="1500">
              <a:solidFill>
                <a:schemeClr val="lt1"/>
              </a:solidFill>
              <a:latin typeface="Roboto"/>
              <a:ea typeface="Roboto"/>
              <a:cs typeface="Roboto"/>
              <a:sym typeface="Roboto"/>
            </a:endParaRPr>
          </a:p>
          <a:p>
            <a:pPr indent="-323850" lvl="0" marL="457200" rtl="0" algn="l">
              <a:spcBef>
                <a:spcPts val="0"/>
              </a:spcBef>
              <a:spcAft>
                <a:spcPts val="0"/>
              </a:spcAft>
              <a:buClr>
                <a:schemeClr val="lt1"/>
              </a:buClr>
              <a:buSzPts val="1500"/>
              <a:buFont typeface="Roboto"/>
              <a:buChar char="●"/>
            </a:pPr>
            <a:r>
              <a:rPr lang="es" sz="1500">
                <a:solidFill>
                  <a:schemeClr val="lt1"/>
                </a:solidFill>
                <a:latin typeface="Roboto"/>
                <a:ea typeface="Roboto"/>
                <a:cs typeface="Roboto"/>
                <a:sym typeface="Roboto"/>
              </a:rPr>
              <a:t>Hybrid/Joint representation</a:t>
            </a:r>
            <a:endParaRPr sz="1500">
              <a:solidFill>
                <a:schemeClr val="lt1"/>
              </a:solidFill>
              <a:latin typeface="Roboto"/>
              <a:ea typeface="Roboto"/>
              <a:cs typeface="Roboto"/>
              <a:sym typeface="Roboto"/>
            </a:endParaRPr>
          </a:p>
          <a:p>
            <a:pPr indent="-323850" lvl="1" marL="914400" rtl="0" algn="l">
              <a:spcBef>
                <a:spcPts val="0"/>
              </a:spcBef>
              <a:spcAft>
                <a:spcPts val="0"/>
              </a:spcAft>
              <a:buClr>
                <a:schemeClr val="lt1"/>
              </a:buClr>
              <a:buSzPts val="1500"/>
              <a:buFont typeface="Roboto"/>
              <a:buChar char="○"/>
            </a:pPr>
            <a:r>
              <a:rPr lang="es" sz="1500">
                <a:solidFill>
                  <a:schemeClr val="lt1"/>
                </a:solidFill>
                <a:latin typeface="Roboto"/>
                <a:ea typeface="Roboto"/>
                <a:cs typeface="Roboto"/>
                <a:sym typeface="Roboto"/>
              </a:rPr>
              <a:t>Combines both internal and external to give enhanced results</a:t>
            </a:r>
            <a:endParaRPr sz="1500">
              <a:solidFill>
                <a:schemeClr val="lt1"/>
              </a:solidFill>
              <a:latin typeface="Roboto"/>
              <a:ea typeface="Roboto"/>
              <a:cs typeface="Roboto"/>
              <a:sym typeface="Roboto"/>
            </a:endParaRPr>
          </a:p>
          <a:p>
            <a:pPr indent="-323850" lvl="1" marL="914400" rtl="0" algn="l">
              <a:spcBef>
                <a:spcPts val="0"/>
              </a:spcBef>
              <a:spcAft>
                <a:spcPts val="0"/>
              </a:spcAft>
              <a:buClr>
                <a:schemeClr val="lt1"/>
              </a:buClr>
              <a:buSzPts val="1500"/>
              <a:buFont typeface="Roboto"/>
              <a:buChar char="○"/>
            </a:pPr>
            <a:r>
              <a:rPr lang="es" sz="1500">
                <a:solidFill>
                  <a:schemeClr val="lt1"/>
                </a:solidFill>
                <a:latin typeface="Roboto"/>
                <a:ea typeface="Roboto"/>
                <a:cs typeface="Roboto"/>
                <a:sym typeface="Roboto"/>
              </a:rPr>
              <a:t>Proposed Joint SR (JSR)</a:t>
            </a:r>
            <a:endParaRPr sz="1500">
              <a:solidFill>
                <a:schemeClr val="lt1"/>
              </a:solidFill>
              <a:latin typeface="Roboto"/>
              <a:ea typeface="Roboto"/>
              <a:cs typeface="Roboto"/>
              <a:sym typeface="Roboto"/>
            </a:endParaRPr>
          </a:p>
          <a:p>
            <a:pPr indent="457200" lvl="0" marL="457200" rtl="0" algn="l">
              <a:spcBef>
                <a:spcPts val="0"/>
              </a:spcBef>
              <a:spcAft>
                <a:spcPts val="0"/>
              </a:spcAft>
              <a:buNone/>
            </a:pPr>
            <a:r>
              <a:t/>
            </a:r>
            <a:endParaRPr sz="1500">
              <a:solidFill>
                <a:schemeClr val="lt1"/>
              </a:solidFill>
              <a:latin typeface="Roboto"/>
              <a:ea typeface="Roboto"/>
              <a:cs typeface="Roboto"/>
              <a:sym typeface="Roboto"/>
            </a:endParaRPr>
          </a:p>
        </p:txBody>
      </p:sp>
      <p:sp>
        <p:nvSpPr>
          <p:cNvPr id="407" name="Google Shape;407;p26"/>
          <p:cNvSpPr txBox="1"/>
          <p:nvPr>
            <p:ph idx="4" type="ctrTitle"/>
          </p:nvPr>
        </p:nvSpPr>
        <p:spPr>
          <a:xfrm>
            <a:off x="197850" y="244325"/>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300">
                <a:solidFill>
                  <a:schemeClr val="accent1"/>
                </a:solidFill>
              </a:rPr>
              <a:t>Available Models</a:t>
            </a:r>
            <a:endParaRPr/>
          </a:p>
        </p:txBody>
      </p:sp>
      <p:cxnSp>
        <p:nvCxnSpPr>
          <p:cNvPr id="408" name="Google Shape;408;p26"/>
          <p:cNvCxnSpPr/>
          <p:nvPr/>
        </p:nvCxnSpPr>
        <p:spPr>
          <a:xfrm>
            <a:off x="0" y="816575"/>
            <a:ext cx="4335000" cy="3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